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58" r:id="rId5"/>
    <p:sldId id="259" r:id="rId6"/>
    <p:sldId id="321" r:id="rId7"/>
    <p:sldId id="32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23" r:id="rId26"/>
    <p:sldId id="324" r:id="rId27"/>
    <p:sldId id="325" r:id="rId28"/>
    <p:sldId id="326" r:id="rId29"/>
    <p:sldId id="277" r:id="rId30"/>
    <p:sldId id="278" r:id="rId31"/>
    <p:sldId id="279" r:id="rId32"/>
    <p:sldId id="280" r:id="rId33"/>
    <p:sldId id="281" r:id="rId34"/>
    <p:sldId id="282" r:id="rId35"/>
    <p:sldId id="327"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6" r:id="rId49"/>
    <p:sldId id="297" r:id="rId50"/>
    <p:sldId id="298" r:id="rId51"/>
    <p:sldId id="299" r:id="rId52"/>
    <p:sldId id="300" r:id="rId53"/>
    <p:sldId id="302" r:id="rId54"/>
    <p:sldId id="301"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- 5</a:t>
            </a:r>
          </a:p>
        </p:txBody>
      </p:sp>
      <p:sp>
        <p:nvSpPr>
          <p:cNvPr id="3" name="Subtitle 2"/>
          <p:cNvSpPr>
            <a:spLocks noGrp="1"/>
          </p:cNvSpPr>
          <p:nvPr>
            <p:ph type="subTitle" idx="1"/>
          </p:nvPr>
        </p:nvSpPr>
        <p:spPr/>
        <p:txBody>
          <a:bodyPr/>
          <a:lstStyle/>
          <a:p>
            <a:r>
              <a:rPr lang="en-US" dirty="0"/>
              <a:t>REINFORCEMENT LEARNING</a:t>
            </a:r>
          </a:p>
        </p:txBody>
      </p:sp>
    </p:spTree>
    <p:extLst>
      <p:ext uri="{BB962C8B-B14F-4D97-AF65-F5344CB8AC3E}">
        <p14:creationId xmlns:p14="http://schemas.microsoft.com/office/powerpoint/2010/main" val="307201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15A0-0CB8-354D-FDA0-8B0DEB9A1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EB91E-A840-BC6F-3E68-F7FCD31400D0}"/>
              </a:ext>
            </a:extLst>
          </p:cNvPr>
          <p:cNvSpPr>
            <a:spLocks noGrp="1"/>
          </p:cNvSpPr>
          <p:nvPr>
            <p:ph type="title"/>
          </p:nvPr>
        </p:nvSpPr>
        <p:spPr>
          <a:xfrm>
            <a:off x="381000" y="439770"/>
            <a:ext cx="10515600" cy="670573"/>
          </a:xfrm>
        </p:spPr>
        <p:txBody>
          <a:bodyPr>
            <a:normAutofit fontScale="90000"/>
          </a:bodyPr>
          <a:lstStyle/>
          <a:p>
            <a:r>
              <a:rPr lang="en-US" dirty="0"/>
              <a:t>Applications of Reinforcement Learning</a:t>
            </a:r>
            <a:endParaRPr lang="en-IN" dirty="0"/>
          </a:p>
        </p:txBody>
      </p:sp>
      <p:sp>
        <p:nvSpPr>
          <p:cNvPr id="3" name="Content Placeholder 2">
            <a:extLst>
              <a:ext uri="{FF2B5EF4-FFF2-40B4-BE49-F238E27FC236}">
                <a16:creationId xmlns:a16="http://schemas.microsoft.com/office/drawing/2014/main" id="{8F158F6A-12FF-22EC-224A-B85B01F12775}"/>
              </a:ext>
            </a:extLst>
          </p:cNvPr>
          <p:cNvSpPr>
            <a:spLocks noGrp="1"/>
          </p:cNvSpPr>
          <p:nvPr>
            <p:ph idx="1"/>
          </p:nvPr>
        </p:nvSpPr>
        <p:spPr>
          <a:xfrm>
            <a:off x="606490" y="1315615"/>
            <a:ext cx="10747310" cy="5411755"/>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There are many applications of RL. Some of the application domains where reinforcement learning  is used are listed below:  </a:t>
            </a:r>
          </a:p>
          <a:p>
            <a:pPr marL="0" indent="0">
              <a:buNone/>
            </a:pPr>
            <a:r>
              <a:rPr lang="en-US" dirty="0">
                <a:latin typeface="Times New Roman" panose="02020603050405020304" pitchFamily="18" charset="0"/>
                <a:cs typeface="Times New Roman" panose="02020603050405020304" pitchFamily="18" charset="0"/>
              </a:rPr>
              <a:t>• Industrial automation  </a:t>
            </a:r>
          </a:p>
          <a:p>
            <a:pPr marL="0" indent="0">
              <a:buNone/>
            </a:pPr>
            <a:r>
              <a:rPr lang="en-US" dirty="0">
                <a:latin typeface="Times New Roman" panose="02020603050405020304" pitchFamily="18" charset="0"/>
                <a:cs typeface="Times New Roman" panose="02020603050405020304" pitchFamily="18" charset="0"/>
              </a:rPr>
              <a:t>• Resource management applications to allocate resource  </a:t>
            </a:r>
          </a:p>
          <a:p>
            <a:pPr marL="0" indent="0">
              <a:buNone/>
            </a:pPr>
            <a:r>
              <a:rPr lang="en-US" dirty="0">
                <a:latin typeface="Times New Roman" panose="02020603050405020304" pitchFamily="18" charset="0"/>
                <a:cs typeface="Times New Roman" panose="02020603050405020304" pitchFamily="18" charset="0"/>
              </a:rPr>
              <a:t>• Traffic light controller to reduce congestion of traffic  </a:t>
            </a:r>
          </a:p>
          <a:p>
            <a:pPr marL="0" indent="0">
              <a:buNone/>
            </a:pPr>
            <a:r>
              <a:rPr lang="en-US" dirty="0">
                <a:latin typeface="Times New Roman" panose="02020603050405020304" pitchFamily="18" charset="0"/>
                <a:cs typeface="Times New Roman" panose="02020603050405020304" pitchFamily="18" charset="0"/>
              </a:rPr>
              <a:t>• Personalized recommendation systems like news  </a:t>
            </a:r>
          </a:p>
          <a:p>
            <a:pPr marL="0" indent="0">
              <a:buNone/>
            </a:pPr>
            <a:r>
              <a:rPr lang="en-US" dirty="0">
                <a:latin typeface="Times New Roman" panose="02020603050405020304" pitchFamily="18" charset="0"/>
                <a:cs typeface="Times New Roman" panose="02020603050405020304" pitchFamily="18" charset="0"/>
              </a:rPr>
              <a:t>• Bidding for advertisement</a:t>
            </a:r>
          </a:p>
          <a:p>
            <a:pPr marL="0" indent="0">
              <a:buNone/>
            </a:pPr>
            <a:r>
              <a:rPr lang="en-US" dirty="0">
                <a:latin typeface="Times New Roman" panose="02020603050405020304" pitchFamily="18" charset="0"/>
                <a:cs typeface="Times New Roman" panose="02020603050405020304" pitchFamily="18" charset="0"/>
              </a:rPr>
              <a:t>• Customized applications  </a:t>
            </a:r>
          </a:p>
          <a:p>
            <a:pPr marL="0" indent="0">
              <a:buNone/>
            </a:pPr>
            <a:r>
              <a:rPr lang="en-US" dirty="0">
                <a:latin typeface="Times New Roman" panose="02020603050405020304" pitchFamily="18" charset="0"/>
                <a:cs typeface="Times New Roman" panose="02020603050405020304" pitchFamily="18" charset="0"/>
              </a:rPr>
              <a:t>• Driverless cars  </a:t>
            </a:r>
          </a:p>
          <a:p>
            <a:pPr marL="0" indent="0">
              <a:buNone/>
            </a:pPr>
            <a:r>
              <a:rPr lang="en-US" dirty="0">
                <a:latin typeface="Times New Roman" panose="02020603050405020304" pitchFamily="18" charset="0"/>
                <a:cs typeface="Times New Roman" panose="02020603050405020304" pitchFamily="18" charset="0"/>
              </a:rPr>
              <a:t>• Along with deep learning games like Chess and GO  </a:t>
            </a:r>
          </a:p>
          <a:p>
            <a:pPr marL="0" indent="0">
              <a:buNone/>
            </a:pPr>
            <a:r>
              <a:rPr lang="en-US" dirty="0">
                <a:latin typeface="Times New Roman" panose="02020603050405020304" pitchFamily="18" charset="0"/>
                <a:cs typeface="Times New Roman" panose="02020603050405020304" pitchFamily="18" charset="0"/>
              </a:rPr>
              <a:t>• Deep mind applications like to generate programs and images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47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14A2B-0B06-58E5-93A5-9E9828DE6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A47CB-D8FA-2C25-5AE9-A7A6746CAFC8}"/>
              </a:ext>
            </a:extLst>
          </p:cNvPr>
          <p:cNvSpPr>
            <a:spLocks noGrp="1"/>
          </p:cNvSpPr>
          <p:nvPr>
            <p:ph type="title"/>
          </p:nvPr>
        </p:nvSpPr>
        <p:spPr>
          <a:xfrm>
            <a:off x="692798" y="420395"/>
            <a:ext cx="10806404" cy="521283"/>
          </a:xfrm>
        </p:spPr>
        <p:txBody>
          <a:bodyPr>
            <a:normAutofit fontScale="90000"/>
          </a:bodyPr>
          <a:lstStyle/>
          <a:p>
            <a:r>
              <a:rPr lang="en-US" sz="3600" dirty="0"/>
              <a:t>14.3 REINFORCEMENT LEARNING AS MACHINE LEARNING</a:t>
            </a:r>
            <a:endParaRPr lang="en-IN" sz="3600" dirty="0"/>
          </a:p>
        </p:txBody>
      </p:sp>
      <p:sp>
        <p:nvSpPr>
          <p:cNvPr id="3" name="Content Placeholder 2">
            <a:extLst>
              <a:ext uri="{FF2B5EF4-FFF2-40B4-BE49-F238E27FC236}">
                <a16:creationId xmlns:a16="http://schemas.microsoft.com/office/drawing/2014/main" id="{EE0650D1-94E0-C007-43D0-11A987036210}"/>
              </a:ext>
            </a:extLst>
          </p:cNvPr>
          <p:cNvSpPr>
            <a:spLocks noGrp="1"/>
          </p:cNvSpPr>
          <p:nvPr>
            <p:ph idx="1"/>
          </p:nvPr>
        </p:nvSpPr>
        <p:spPr>
          <a:xfrm>
            <a:off x="772885" y="1377756"/>
            <a:ext cx="10515600" cy="4351338"/>
          </a:xfrm>
        </p:spPr>
        <p:txBody>
          <a:bodyPr>
            <a:normAutofit fontScale="92500"/>
          </a:bodyPr>
          <a:lstStyle/>
          <a:p>
            <a:pPr algn="just"/>
            <a:r>
              <a:rPr lang="en-US" dirty="0">
                <a:latin typeface="Times New Roman" panose="02020603050405020304" pitchFamily="18" charset="0"/>
                <a:cs typeface="Times New Roman" panose="02020603050405020304" pitchFamily="18" charset="0"/>
              </a:rPr>
              <a:t>In supervised learning, there is a supervisor but in reinforcement learning the supervisor is absent.  </a:t>
            </a:r>
          </a:p>
          <a:p>
            <a:pPr algn="just"/>
            <a:r>
              <a:rPr lang="en-US" b="1" dirty="0">
                <a:latin typeface="Times New Roman" panose="02020603050405020304" pitchFamily="18" charset="0"/>
                <a:cs typeface="Times New Roman" panose="02020603050405020304" pitchFamily="18" charset="0"/>
              </a:rPr>
              <a:t>Supervised learning </a:t>
            </a:r>
            <a:r>
              <a:rPr lang="en-US" dirty="0">
                <a:latin typeface="Times New Roman" panose="02020603050405020304" pitchFamily="18" charset="0"/>
                <a:cs typeface="Times New Roman" panose="02020603050405020304" pitchFamily="18" charset="0"/>
              </a:rPr>
              <a:t>learns using labelled data. It maps the input to fixed, pre-defined output.  Supervised learning has a luxury of labelled data. </a:t>
            </a:r>
          </a:p>
          <a:p>
            <a:pPr algn="just"/>
            <a:r>
              <a:rPr lang="en-US" b="1" dirty="0">
                <a:latin typeface="Times New Roman" panose="02020603050405020304" pitchFamily="18" charset="0"/>
                <a:cs typeface="Times New Roman" panose="02020603050405020304" pitchFamily="18" charset="0"/>
              </a:rPr>
              <a:t>In reinforcement learning</a:t>
            </a:r>
            <a:r>
              <a:rPr lang="en-US" dirty="0">
                <a:latin typeface="Times New Roman" panose="02020603050405020304" pitchFamily="18" charset="0"/>
                <a:cs typeface="Times New Roman" panose="02020603050405020304" pitchFamily="18" charset="0"/>
              </a:rPr>
              <a:t>, there is no labelled  data. Instead, the labels are generated by the interaction of the agent with the environment.  The agent may be a human or a computer program such as a chatbot.</a:t>
            </a:r>
          </a:p>
          <a:p>
            <a:pPr algn="just"/>
            <a:r>
              <a:rPr lang="en-US" dirty="0">
                <a:latin typeface="Times New Roman" panose="02020603050405020304" pitchFamily="18" charset="0"/>
                <a:cs typeface="Times New Roman" panose="02020603050405020304" pitchFamily="18" charset="0"/>
              </a:rPr>
              <a:t>It can be obvious that games  like </a:t>
            </a:r>
            <a:r>
              <a:rPr lang="en-US" b="1" dirty="0">
                <a:latin typeface="Times New Roman" panose="02020603050405020304" pitchFamily="18" charset="0"/>
                <a:cs typeface="Times New Roman" panose="02020603050405020304" pitchFamily="18" charset="0"/>
              </a:rPr>
              <a:t>Chess and GO </a:t>
            </a:r>
            <a:r>
              <a:rPr lang="en-US" dirty="0">
                <a:latin typeface="Times New Roman" panose="02020603050405020304" pitchFamily="18" charset="0"/>
                <a:cs typeface="Times New Roman" panose="02020603050405020304" pitchFamily="18" charset="0"/>
              </a:rPr>
              <a:t>cannot be solved using supervised learning as training dataset of these games  cannot be generated.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08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E286-B083-B389-7C10-C7F6ADE899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5F044-EB46-6CF7-D7D5-3F78B5AFB799}"/>
              </a:ext>
            </a:extLst>
          </p:cNvPr>
          <p:cNvSpPr>
            <a:spLocks noGrp="1"/>
          </p:cNvSpPr>
          <p:nvPr>
            <p:ph idx="1"/>
          </p:nvPr>
        </p:nvSpPr>
        <p:spPr>
          <a:xfrm>
            <a:off x="474406" y="401781"/>
            <a:ext cx="11039168" cy="6012873"/>
          </a:xfrm>
        </p:spPr>
        <p:txBody>
          <a:bodyPr>
            <a:normAutofit/>
          </a:bodyPr>
          <a:lstStyle/>
          <a:p>
            <a:pPr algn="just"/>
            <a:r>
              <a:rPr lang="en-US" dirty="0">
                <a:latin typeface="Times New Roman" panose="02020603050405020304" pitchFamily="18" charset="0"/>
                <a:cs typeface="Times New Roman" panose="02020603050405020304" pitchFamily="18" charset="0"/>
              </a:rPr>
              <a:t>In the absence of the training set, the only option left is reinforced learning  where the agent can interact with the environment and learns by trial and error.  </a:t>
            </a:r>
          </a:p>
          <a:p>
            <a:pPr algn="just"/>
            <a:r>
              <a:rPr lang="en-US" dirty="0">
                <a:latin typeface="Times New Roman" panose="02020603050405020304" pitchFamily="18" charset="0"/>
                <a:cs typeface="Times New Roman" panose="02020603050405020304" pitchFamily="18" charset="0"/>
              </a:rPr>
              <a:t>Thus, one can observe the difficulties faced by reinforcement learning when compared with  other machine learning algorithms. </a:t>
            </a:r>
          </a:p>
          <a:p>
            <a:pPr algn="just"/>
            <a:r>
              <a:rPr lang="en-US" dirty="0">
                <a:latin typeface="Times New Roman" panose="02020603050405020304" pitchFamily="18" charset="0"/>
                <a:cs typeface="Times New Roman" panose="02020603050405020304" pitchFamily="18" charset="0"/>
              </a:rPr>
              <a:t>In supervised classifiers, the choice is one-shot, say cancer or  not cancer. </a:t>
            </a:r>
          </a:p>
          <a:p>
            <a:pPr algn="just"/>
            <a:r>
              <a:rPr lang="en-US" dirty="0">
                <a:latin typeface="Times New Roman" panose="02020603050405020304" pitchFamily="18" charset="0"/>
                <a:cs typeface="Times New Roman" panose="02020603050405020304" pitchFamily="18" charset="0"/>
              </a:rPr>
              <a:t>But in reinforcement learning, it is a sequential decision making, say finding the path  from start to goal state. </a:t>
            </a:r>
          </a:p>
          <a:p>
            <a:pPr algn="just"/>
            <a:r>
              <a:rPr lang="en-US" dirty="0">
                <a:latin typeface="Times New Roman" panose="02020603050405020304" pitchFamily="18" charset="0"/>
                <a:cs typeface="Times New Roman" panose="02020603050405020304" pitchFamily="18" charset="0"/>
              </a:rPr>
              <a:t>One must wait for more moves to see success or failure. The reason behind  success and failure is found by observing the patterns over a long time and these decisions have  longer consequences. </a:t>
            </a:r>
          </a:p>
          <a:p>
            <a:pPr algn="just"/>
            <a:r>
              <a:rPr lang="en-US" dirty="0">
                <a:latin typeface="Times New Roman" panose="02020603050405020304" pitchFamily="18" charset="0"/>
                <a:cs typeface="Times New Roman" panose="02020603050405020304" pitchFamily="18" charset="0"/>
              </a:rPr>
              <a:t>For example, in a game, one wrong move may result in failure.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54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7466D-387C-577C-2848-798A04AA8F8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37652A-91F1-A35A-81C8-3567CE3DED0A}"/>
              </a:ext>
            </a:extLst>
          </p:cNvPr>
          <p:cNvPicPr>
            <a:picLocks noChangeAspect="1"/>
          </p:cNvPicPr>
          <p:nvPr/>
        </p:nvPicPr>
        <p:blipFill>
          <a:blip r:embed="rId2"/>
          <a:stretch>
            <a:fillRect/>
          </a:stretch>
        </p:blipFill>
        <p:spPr>
          <a:xfrm>
            <a:off x="449252" y="623455"/>
            <a:ext cx="11198121" cy="5492921"/>
          </a:xfrm>
          <a:prstGeom prst="rect">
            <a:avLst/>
          </a:prstGeom>
        </p:spPr>
      </p:pic>
    </p:spTree>
    <p:extLst>
      <p:ext uri="{BB962C8B-B14F-4D97-AF65-F5344CB8AC3E}">
        <p14:creationId xmlns:p14="http://schemas.microsoft.com/office/powerpoint/2010/main" val="306067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DA72F-D3E3-3C18-4DAD-0372BA0FB3A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EDEB2B-AC1F-F99A-746C-6C33D1AEBD1C}"/>
              </a:ext>
            </a:extLst>
          </p:cNvPr>
          <p:cNvPicPr>
            <a:picLocks noChangeAspect="1"/>
          </p:cNvPicPr>
          <p:nvPr/>
        </p:nvPicPr>
        <p:blipFill>
          <a:blip r:embed="rId2"/>
          <a:stretch>
            <a:fillRect/>
          </a:stretch>
        </p:blipFill>
        <p:spPr>
          <a:xfrm>
            <a:off x="643812" y="1771612"/>
            <a:ext cx="11240278" cy="2966485"/>
          </a:xfrm>
          <a:prstGeom prst="rect">
            <a:avLst/>
          </a:prstGeom>
        </p:spPr>
      </p:pic>
    </p:spTree>
    <p:extLst>
      <p:ext uri="{BB962C8B-B14F-4D97-AF65-F5344CB8AC3E}">
        <p14:creationId xmlns:p14="http://schemas.microsoft.com/office/powerpoint/2010/main" val="317470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646F-9295-2CA0-AB8D-1AB55558A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9653E-A956-93A8-58C8-84143118DFFF}"/>
              </a:ext>
            </a:extLst>
          </p:cNvPr>
          <p:cNvSpPr>
            <a:spLocks noGrp="1"/>
          </p:cNvSpPr>
          <p:nvPr>
            <p:ph type="title"/>
          </p:nvPr>
        </p:nvSpPr>
        <p:spPr>
          <a:xfrm>
            <a:off x="622300" y="365125"/>
            <a:ext cx="10947400" cy="969963"/>
          </a:xfrm>
        </p:spPr>
        <p:txBody>
          <a:bodyPr>
            <a:normAutofit/>
          </a:bodyPr>
          <a:lstStyle/>
          <a:p>
            <a:r>
              <a:rPr lang="en-US" sz="3600" dirty="0"/>
              <a:t>14.4 COMPONENTS OF REINFORCEMENT LEARNING</a:t>
            </a:r>
            <a:endParaRPr lang="en-IN" sz="3600" dirty="0"/>
          </a:p>
        </p:txBody>
      </p:sp>
      <p:sp>
        <p:nvSpPr>
          <p:cNvPr id="3" name="Content Placeholder 2">
            <a:extLst>
              <a:ext uri="{FF2B5EF4-FFF2-40B4-BE49-F238E27FC236}">
                <a16:creationId xmlns:a16="http://schemas.microsoft.com/office/drawing/2014/main" id="{AF774455-E514-5E9B-B6DF-3BC0433A41F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components of reinforcement learning are shown in  Figure 14.4. These are environment, agent, actions and  rewards</a:t>
            </a:r>
            <a:r>
              <a:rPr lang="en-US" dirty="0"/>
              <a:t>.</a:t>
            </a:r>
            <a:endParaRPr lang="en-IN" dirty="0"/>
          </a:p>
        </p:txBody>
      </p:sp>
      <p:pic>
        <p:nvPicPr>
          <p:cNvPr id="5" name="Picture 4">
            <a:extLst>
              <a:ext uri="{FF2B5EF4-FFF2-40B4-BE49-F238E27FC236}">
                <a16:creationId xmlns:a16="http://schemas.microsoft.com/office/drawing/2014/main" id="{94C52668-B255-0504-F01E-0A1FC7A38A3E}"/>
              </a:ext>
            </a:extLst>
          </p:cNvPr>
          <p:cNvPicPr>
            <a:picLocks noChangeAspect="1"/>
          </p:cNvPicPr>
          <p:nvPr/>
        </p:nvPicPr>
        <p:blipFill>
          <a:blip r:embed="rId2"/>
          <a:stretch>
            <a:fillRect/>
          </a:stretch>
        </p:blipFill>
        <p:spPr>
          <a:xfrm>
            <a:off x="4108621" y="2992583"/>
            <a:ext cx="3974757" cy="3674918"/>
          </a:xfrm>
          <a:prstGeom prst="rect">
            <a:avLst/>
          </a:prstGeom>
        </p:spPr>
      </p:pic>
    </p:spTree>
    <p:extLst>
      <p:ext uri="{BB962C8B-B14F-4D97-AF65-F5344CB8AC3E}">
        <p14:creationId xmlns:p14="http://schemas.microsoft.com/office/powerpoint/2010/main" val="303751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C171-DC38-AACE-E769-FA6634D97F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236EC-955C-F5A0-509A-CDD1212D9646}"/>
              </a:ext>
            </a:extLst>
          </p:cNvPr>
          <p:cNvSpPr>
            <a:spLocks noGrp="1"/>
          </p:cNvSpPr>
          <p:nvPr>
            <p:ph idx="1"/>
          </p:nvPr>
        </p:nvSpPr>
        <p:spPr>
          <a:xfrm>
            <a:off x="642257" y="855242"/>
            <a:ext cx="10515600" cy="4351338"/>
          </a:xfrm>
        </p:spPr>
        <p:txBody>
          <a:bodyPr/>
          <a:lstStyle/>
          <a:p>
            <a:pPr marL="0" indent="0">
              <a:buNone/>
            </a:pPr>
            <a:r>
              <a:rPr lang="en-US" b="1" dirty="0">
                <a:latin typeface="Times New Roman" panose="02020603050405020304" pitchFamily="18" charset="0"/>
                <a:cs typeface="Times New Roman" panose="02020603050405020304" pitchFamily="18" charset="0"/>
              </a:rPr>
              <a:t>Reinforcement Problems</a:t>
            </a:r>
          </a:p>
          <a:p>
            <a:pPr algn="just"/>
            <a:r>
              <a:rPr lang="en-US" dirty="0">
                <a:latin typeface="Times New Roman" panose="02020603050405020304" pitchFamily="18" charset="0"/>
                <a:cs typeface="Times New Roman" panose="02020603050405020304" pitchFamily="18" charset="0"/>
              </a:rPr>
              <a:t>  There are two types of problems in reinforcement learning –  </a:t>
            </a:r>
            <a:r>
              <a:rPr lang="en-US" b="1" dirty="0">
                <a:latin typeface="Times New Roman" panose="02020603050405020304" pitchFamily="18" charset="0"/>
                <a:cs typeface="Times New Roman" panose="02020603050405020304" pitchFamily="18" charset="0"/>
              </a:rPr>
              <a:t>Learning and Planning</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In learning problems, the environment is unknown and  the agent learns by trial and error. </a:t>
            </a:r>
          </a:p>
          <a:p>
            <a:pPr algn="just"/>
            <a:r>
              <a:rPr lang="en-US" dirty="0">
                <a:latin typeface="Times New Roman" panose="02020603050405020304" pitchFamily="18" charset="0"/>
                <a:cs typeface="Times New Roman" panose="02020603050405020304" pitchFamily="18" charset="0"/>
              </a:rPr>
              <a:t>The agent interacts with  the environment to improve policy.  Planning is another problem where the environment is known and the agent computes with  the model and improves policy.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04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31E2-0760-4BE3-B21D-5DB51A5556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91C36-FDA8-2566-D3AE-BBCC06B4FEA2}"/>
              </a:ext>
            </a:extLst>
          </p:cNvPr>
          <p:cNvSpPr>
            <a:spLocks noGrp="1"/>
          </p:cNvSpPr>
          <p:nvPr>
            <p:ph idx="1"/>
          </p:nvPr>
        </p:nvSpPr>
        <p:spPr>
          <a:xfrm>
            <a:off x="763555" y="1069845"/>
            <a:ext cx="10515600" cy="4388846"/>
          </a:xfrm>
        </p:spPr>
        <p:txBody>
          <a:bodyPr/>
          <a:lstStyle/>
          <a:p>
            <a:pPr marL="0" indent="0">
              <a:buNone/>
            </a:pPr>
            <a:r>
              <a:rPr lang="en-US" b="1" dirty="0">
                <a:latin typeface="Times New Roman" panose="02020603050405020304" pitchFamily="18" charset="0"/>
                <a:cs typeface="Times New Roman" panose="02020603050405020304" pitchFamily="18" charset="0"/>
              </a:rPr>
              <a:t>Environment and Agent</a:t>
            </a:r>
          </a:p>
          <a:p>
            <a:pPr algn="just"/>
            <a:r>
              <a:rPr lang="en-US" dirty="0">
                <a:latin typeface="Times New Roman" panose="02020603050405020304" pitchFamily="18" charset="0"/>
                <a:cs typeface="Times New Roman" panose="02020603050405020304" pitchFamily="18" charset="0"/>
              </a:rPr>
              <a:t>Environment is the world where all actions take place. It is the framework, where the input, output  and reward are specified. The environment describes the state or state variables or simply as state.  Initially, the environment is in a state called initial state. </a:t>
            </a:r>
          </a:p>
          <a:p>
            <a:pPr algn="just"/>
            <a:r>
              <a:rPr lang="en-US" dirty="0">
                <a:latin typeface="Times New Roman" panose="02020603050405020304" pitchFamily="18" charset="0"/>
                <a:cs typeface="Times New Roman" panose="02020603050405020304" pitchFamily="18" charset="0"/>
              </a:rPr>
              <a:t> For example, in a car system, the maps, game rules and obstructions in the road are described in the environment.  </a:t>
            </a:r>
          </a:p>
          <a:p>
            <a:pPr algn="just"/>
            <a:r>
              <a:rPr lang="en-US" dirty="0">
                <a:latin typeface="Times New Roman" panose="02020603050405020304" pitchFamily="18" charset="0"/>
                <a:cs typeface="Times New Roman" panose="02020603050405020304" pitchFamily="18" charset="0"/>
              </a:rPr>
              <a:t>An agent is an autonomous body that looks at the environment and takes an action. It can be any human or another computer program such as a </a:t>
            </a:r>
            <a:r>
              <a:rPr lang="en-US" b="1" dirty="0">
                <a:latin typeface="Times New Roman" panose="02020603050405020304" pitchFamily="18" charset="0"/>
                <a:cs typeface="Times New Roman" panose="02020603050405020304" pitchFamily="18" charset="0"/>
              </a:rPr>
              <a:t>robot or chatbot</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93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ABB9-9148-3E12-29A1-7AAB717D1B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41BE0-69B1-F4CB-5A6D-EC7CFFC4666B}"/>
              </a:ext>
            </a:extLst>
          </p:cNvPr>
          <p:cNvSpPr>
            <a:spLocks noGrp="1"/>
          </p:cNvSpPr>
          <p:nvPr>
            <p:ph idx="1"/>
          </p:nvPr>
        </p:nvSpPr>
        <p:spPr>
          <a:xfrm>
            <a:off x="614264" y="556662"/>
            <a:ext cx="10899711" cy="4351338"/>
          </a:xfrm>
        </p:spPr>
        <p:txBody>
          <a:bodyPr/>
          <a:lstStyle/>
          <a:p>
            <a:pPr marL="0" indent="0">
              <a:buNone/>
            </a:pPr>
            <a:r>
              <a:rPr lang="en-US" b="1" dirty="0">
                <a:latin typeface="Times New Roman" panose="02020603050405020304" pitchFamily="18" charset="0"/>
                <a:cs typeface="Times New Roman" panose="02020603050405020304" pitchFamily="18" charset="0"/>
              </a:rPr>
              <a:t>States and Actions  </a:t>
            </a:r>
          </a:p>
          <a:p>
            <a:r>
              <a:rPr lang="en-US" dirty="0">
                <a:latin typeface="Times New Roman" panose="02020603050405020304" pitchFamily="18" charset="0"/>
                <a:cs typeface="Times New Roman" panose="02020603050405020304" pitchFamily="18" charset="0"/>
              </a:rPr>
              <a:t>The input for reinforced learning is called a state and the output is action.  Consider the following graph in Figure 14.5 generated by two actions, up and down, by an  agent</a:t>
            </a:r>
            <a:r>
              <a:rPr lang="en-US" dirty="0"/>
              <a:t>. </a:t>
            </a:r>
            <a:endParaRPr lang="en-IN" dirty="0"/>
          </a:p>
        </p:txBody>
      </p:sp>
      <p:pic>
        <p:nvPicPr>
          <p:cNvPr id="5" name="Picture 4">
            <a:extLst>
              <a:ext uri="{FF2B5EF4-FFF2-40B4-BE49-F238E27FC236}">
                <a16:creationId xmlns:a16="http://schemas.microsoft.com/office/drawing/2014/main" id="{7FF8F425-5F20-3FA4-E3DF-699EBBADEB75}"/>
              </a:ext>
            </a:extLst>
          </p:cNvPr>
          <p:cNvPicPr>
            <a:picLocks noChangeAspect="1"/>
          </p:cNvPicPr>
          <p:nvPr/>
        </p:nvPicPr>
        <p:blipFill>
          <a:blip r:embed="rId2"/>
          <a:stretch>
            <a:fillRect/>
          </a:stretch>
        </p:blipFill>
        <p:spPr>
          <a:xfrm>
            <a:off x="2030862" y="2394758"/>
            <a:ext cx="7719729" cy="4046571"/>
          </a:xfrm>
          <a:prstGeom prst="rect">
            <a:avLst/>
          </a:prstGeom>
        </p:spPr>
      </p:pic>
    </p:spTree>
    <p:extLst>
      <p:ext uri="{BB962C8B-B14F-4D97-AF65-F5344CB8AC3E}">
        <p14:creationId xmlns:p14="http://schemas.microsoft.com/office/powerpoint/2010/main" val="116140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1A4E-4CBC-2021-A670-330AF4C949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569083-DBD8-FB98-5327-A81A519E189E}"/>
              </a:ext>
            </a:extLst>
          </p:cNvPr>
          <p:cNvPicPr>
            <a:picLocks noChangeAspect="1"/>
          </p:cNvPicPr>
          <p:nvPr/>
        </p:nvPicPr>
        <p:blipFill>
          <a:blip r:embed="rId2"/>
          <a:stretch>
            <a:fillRect/>
          </a:stretch>
        </p:blipFill>
        <p:spPr>
          <a:xfrm>
            <a:off x="646905" y="484910"/>
            <a:ext cx="10898190" cy="5579566"/>
          </a:xfrm>
          <a:prstGeom prst="rect">
            <a:avLst/>
          </a:prstGeom>
        </p:spPr>
      </p:pic>
    </p:spTree>
    <p:extLst>
      <p:ext uri="{BB962C8B-B14F-4D97-AF65-F5344CB8AC3E}">
        <p14:creationId xmlns:p14="http://schemas.microsoft.com/office/powerpoint/2010/main" val="63840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F855-989A-0211-BD13-9899F6A27951}"/>
              </a:ext>
            </a:extLst>
          </p:cNvPr>
          <p:cNvSpPr>
            <a:spLocks noGrp="1"/>
          </p:cNvSpPr>
          <p:nvPr>
            <p:ph type="title"/>
          </p:nvPr>
        </p:nvSpPr>
        <p:spPr>
          <a:xfrm>
            <a:off x="614265" y="243114"/>
            <a:ext cx="10515600" cy="875846"/>
          </a:xfrm>
        </p:spPr>
        <p:txBody>
          <a:bodyPr>
            <a:normAutofit fontScale="90000"/>
          </a:bodyPr>
          <a:lstStyle/>
          <a:p>
            <a:r>
              <a:rPr lang="en-US" dirty="0"/>
              <a:t>14.1 OVERVIEW OF REINFORCEMENT LEARNING</a:t>
            </a:r>
            <a:endParaRPr lang="en-IN" dirty="0"/>
          </a:p>
        </p:txBody>
      </p:sp>
      <p:sp>
        <p:nvSpPr>
          <p:cNvPr id="3" name="Content Placeholder 2">
            <a:extLst>
              <a:ext uri="{FF2B5EF4-FFF2-40B4-BE49-F238E27FC236}">
                <a16:creationId xmlns:a16="http://schemas.microsoft.com/office/drawing/2014/main" id="{E9A8C2C5-2908-2294-398E-8147ACC6CC0C}"/>
              </a:ext>
            </a:extLst>
          </p:cNvPr>
          <p:cNvSpPr>
            <a:spLocks noGrp="1"/>
          </p:cNvSpPr>
          <p:nvPr>
            <p:ph idx="1"/>
          </p:nvPr>
        </p:nvSpPr>
        <p:spPr>
          <a:xfrm>
            <a:off x="838200" y="1045029"/>
            <a:ext cx="10515600" cy="5486400"/>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Reinforcement learning (RL) mimics human beings and is a branch of machine learning. Humans  observe the environment through senses such as eye and ear. The inputs are processed by brain.  </a:t>
            </a:r>
          </a:p>
          <a:p>
            <a:pPr algn="just"/>
            <a:r>
              <a:rPr lang="en-US" dirty="0">
                <a:latin typeface="Times New Roman" panose="02020603050405020304" pitchFamily="18" charset="0"/>
                <a:cs typeface="Times New Roman" panose="02020603050405020304" pitchFamily="18" charset="0"/>
              </a:rPr>
              <a:t>The brain then suggests the actions and acts voluntarily or involuntarily.  In humans, learning happens in a real world called environment. </a:t>
            </a:r>
          </a:p>
          <a:p>
            <a:pPr marL="0" indent="0" algn="just">
              <a:buNone/>
            </a:pPr>
            <a:r>
              <a:rPr lang="en-US" b="1" u="sng" dirty="0">
                <a:latin typeface="Times New Roman" panose="02020603050405020304" pitchFamily="18" charset="0"/>
                <a:cs typeface="Times New Roman" panose="02020603050405020304" pitchFamily="18" charset="0"/>
              </a:rPr>
              <a:t>Example:-</a:t>
            </a:r>
          </a:p>
          <a:p>
            <a:pPr algn="just"/>
            <a:r>
              <a:rPr lang="en-US" dirty="0">
                <a:latin typeface="Times New Roman" panose="02020603050405020304" pitchFamily="18" charset="0"/>
                <a:cs typeface="Times New Roman" panose="02020603050405020304" pitchFamily="18" charset="0"/>
              </a:rPr>
              <a:t>Take a kid for an example.  </a:t>
            </a:r>
          </a:p>
          <a:p>
            <a:pPr algn="just"/>
            <a:r>
              <a:rPr lang="en-US" b="1" i="1" dirty="0">
                <a:latin typeface="Times New Roman" panose="02020603050405020304" pitchFamily="18" charset="0"/>
                <a:cs typeface="Times New Roman" panose="02020603050405020304" pitchFamily="18" charset="0"/>
              </a:rPr>
              <a:t>How does the kid learn? </a:t>
            </a:r>
          </a:p>
          <a:p>
            <a:pPr algn="just"/>
            <a:r>
              <a:rPr lang="en-US" dirty="0">
                <a:latin typeface="Times New Roman" panose="02020603050405020304" pitchFamily="18" charset="0"/>
                <a:cs typeface="Times New Roman" panose="02020603050405020304" pitchFamily="18" charset="0"/>
              </a:rPr>
              <a:t>The kid interacts with the environment and gains valuable experience.  Experience leads to learning. For example, when a kid accidently burns his hand in fire, he learns to  stay away from it in the future and be careful. Similarly, the kid learns to do good things repeatedly  by the encouragement or gifts given by parents or teachers. </a:t>
            </a:r>
          </a:p>
          <a:p>
            <a:pPr algn="just"/>
            <a:r>
              <a:rPr lang="en-US" dirty="0">
                <a:latin typeface="Times New Roman" panose="02020603050405020304" pitchFamily="18" charset="0"/>
                <a:cs typeface="Times New Roman" panose="02020603050405020304" pitchFamily="18" charset="0"/>
              </a:rPr>
              <a:t>Awards can be positive or negative.  Awarding a kid is a positive reinforcement and scolding is a negative reward or deterrent as shown  in Figure 14.1. Thus, kids gain experience and learn many things through rewards and punishments (negative rewards).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062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C17F-076D-DDB2-D867-9716638157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987FD8-C8DA-4BDF-7F95-AD3DA586F2A6}"/>
              </a:ext>
            </a:extLst>
          </p:cNvPr>
          <p:cNvPicPr>
            <a:picLocks noChangeAspect="1"/>
          </p:cNvPicPr>
          <p:nvPr/>
        </p:nvPicPr>
        <p:blipFill>
          <a:blip r:embed="rId2"/>
          <a:stretch>
            <a:fillRect/>
          </a:stretch>
        </p:blipFill>
        <p:spPr>
          <a:xfrm>
            <a:off x="716646" y="1777311"/>
            <a:ext cx="10758708" cy="3303378"/>
          </a:xfrm>
          <a:prstGeom prst="rect">
            <a:avLst/>
          </a:prstGeom>
        </p:spPr>
      </p:pic>
    </p:spTree>
    <p:extLst>
      <p:ext uri="{BB962C8B-B14F-4D97-AF65-F5344CB8AC3E}">
        <p14:creationId xmlns:p14="http://schemas.microsoft.com/office/powerpoint/2010/main" val="3682471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33B9-B52B-202E-C2AE-16D0B1D65F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C024124-DB7C-ECB4-C68E-E7344D12A927}"/>
              </a:ext>
            </a:extLst>
          </p:cNvPr>
          <p:cNvPicPr>
            <a:picLocks noChangeAspect="1"/>
          </p:cNvPicPr>
          <p:nvPr/>
        </p:nvPicPr>
        <p:blipFill>
          <a:blip r:embed="rId2"/>
          <a:stretch>
            <a:fillRect/>
          </a:stretch>
        </p:blipFill>
        <p:spPr>
          <a:xfrm>
            <a:off x="638221" y="827696"/>
            <a:ext cx="10598280" cy="5202607"/>
          </a:xfrm>
          <a:prstGeom prst="rect">
            <a:avLst/>
          </a:prstGeom>
        </p:spPr>
      </p:pic>
    </p:spTree>
    <p:extLst>
      <p:ext uri="{BB962C8B-B14F-4D97-AF65-F5344CB8AC3E}">
        <p14:creationId xmlns:p14="http://schemas.microsoft.com/office/powerpoint/2010/main" val="4996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D3C5-00BF-CCC2-418E-F358E7DBC7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6AC918-F7B3-26D4-F996-C419DF91F3B6}"/>
              </a:ext>
            </a:extLst>
          </p:cNvPr>
          <p:cNvPicPr>
            <a:picLocks noChangeAspect="1"/>
          </p:cNvPicPr>
          <p:nvPr/>
        </p:nvPicPr>
        <p:blipFill>
          <a:blip r:embed="rId2"/>
          <a:stretch>
            <a:fillRect/>
          </a:stretch>
        </p:blipFill>
        <p:spPr>
          <a:xfrm>
            <a:off x="380210" y="1101012"/>
            <a:ext cx="11136600" cy="4909455"/>
          </a:xfrm>
          <a:prstGeom prst="rect">
            <a:avLst/>
          </a:prstGeom>
        </p:spPr>
      </p:pic>
    </p:spTree>
    <p:extLst>
      <p:ext uri="{BB962C8B-B14F-4D97-AF65-F5344CB8AC3E}">
        <p14:creationId xmlns:p14="http://schemas.microsoft.com/office/powerpoint/2010/main" val="21226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2437B-6279-EC0A-FB96-6A35794C21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DB50F8-B847-38A0-7F91-FEE47C78506E}"/>
              </a:ext>
            </a:extLst>
          </p:cNvPr>
          <p:cNvPicPr>
            <a:picLocks noChangeAspect="1"/>
          </p:cNvPicPr>
          <p:nvPr/>
        </p:nvPicPr>
        <p:blipFill>
          <a:blip r:embed="rId2"/>
          <a:stretch>
            <a:fillRect/>
          </a:stretch>
        </p:blipFill>
        <p:spPr>
          <a:xfrm>
            <a:off x="472113" y="1312713"/>
            <a:ext cx="11247773" cy="4232574"/>
          </a:xfrm>
          <a:prstGeom prst="rect">
            <a:avLst/>
          </a:prstGeom>
        </p:spPr>
      </p:pic>
    </p:spTree>
    <p:extLst>
      <p:ext uri="{BB962C8B-B14F-4D97-AF65-F5344CB8AC3E}">
        <p14:creationId xmlns:p14="http://schemas.microsoft.com/office/powerpoint/2010/main" val="337388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5BA7-33F3-8BF7-423D-EF61069B3F3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19F026-F82A-EE51-A374-54173147FC9F}"/>
              </a:ext>
            </a:extLst>
          </p:cNvPr>
          <p:cNvPicPr>
            <a:picLocks noChangeAspect="1"/>
          </p:cNvPicPr>
          <p:nvPr/>
        </p:nvPicPr>
        <p:blipFill>
          <a:blip r:embed="rId2"/>
          <a:stretch>
            <a:fillRect/>
          </a:stretch>
        </p:blipFill>
        <p:spPr>
          <a:xfrm>
            <a:off x="839755" y="213121"/>
            <a:ext cx="10187663" cy="6355067"/>
          </a:xfrm>
          <a:prstGeom prst="rect">
            <a:avLst/>
          </a:prstGeom>
        </p:spPr>
      </p:pic>
    </p:spTree>
    <p:extLst>
      <p:ext uri="{BB962C8B-B14F-4D97-AF65-F5344CB8AC3E}">
        <p14:creationId xmlns:p14="http://schemas.microsoft.com/office/powerpoint/2010/main" val="149244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273A-DDE1-242F-5667-CB7AC227BAB5}"/>
              </a:ext>
            </a:extLst>
          </p:cNvPr>
          <p:cNvSpPr>
            <a:spLocks noGrp="1"/>
          </p:cNvSpPr>
          <p:nvPr>
            <p:ph type="title"/>
          </p:nvPr>
        </p:nvSpPr>
        <p:spPr/>
        <p:txBody>
          <a:bodyPr/>
          <a:lstStyle/>
          <a:p>
            <a:r>
              <a:rPr lang="en-IN" dirty="0"/>
              <a:t>Markov Decision Process</a:t>
            </a:r>
          </a:p>
        </p:txBody>
      </p:sp>
      <p:sp>
        <p:nvSpPr>
          <p:cNvPr id="3" name="Content Placeholder 2">
            <a:extLst>
              <a:ext uri="{FF2B5EF4-FFF2-40B4-BE49-F238E27FC236}">
                <a16:creationId xmlns:a16="http://schemas.microsoft.com/office/drawing/2014/main" id="{B2594250-A0C6-78E6-D929-67F88C603517}"/>
              </a:ext>
            </a:extLst>
          </p:cNvPr>
          <p:cNvSpPr>
            <a:spLocks noGrp="1"/>
          </p:cNvSpPr>
          <p:nvPr>
            <p:ph idx="1"/>
          </p:nvPr>
        </p:nvSpPr>
        <p:spPr/>
        <p:txBody>
          <a:bodyPr/>
          <a:lstStyle/>
          <a:p>
            <a:r>
              <a:rPr lang="en-US" dirty="0"/>
              <a:t>A </a:t>
            </a:r>
            <a:r>
              <a:rPr lang="en-US" b="1" dirty="0"/>
              <a:t>Markov Decision Process (MDP)</a:t>
            </a:r>
            <a:r>
              <a:rPr lang="en-US" dirty="0"/>
              <a:t> is a mathematical framework used to model decision-making in situations where outcomes are partly random and partly under the control of a decision-maker. It’s widely used in </a:t>
            </a:r>
            <a:r>
              <a:rPr lang="en-US" b="1" dirty="0"/>
              <a:t>reinforcement learning</a:t>
            </a:r>
            <a:r>
              <a:rPr lang="en-US" dirty="0"/>
              <a:t>, robotics, economics, and AI.</a:t>
            </a:r>
          </a:p>
          <a:p>
            <a:r>
              <a:rPr lang="en-US" dirty="0"/>
              <a:t>An MDP describes an environment where an </a:t>
            </a:r>
            <a:r>
              <a:rPr lang="en-US" b="1" dirty="0"/>
              <a:t>agent</a:t>
            </a:r>
            <a:r>
              <a:rPr lang="en-US" dirty="0"/>
              <a:t> interacts over time by taking actions, receiving rewards, and transitioning between states.</a:t>
            </a:r>
            <a:endParaRPr lang="en-IN" b="1" dirty="0"/>
          </a:p>
        </p:txBody>
      </p:sp>
    </p:spTree>
    <p:extLst>
      <p:ext uri="{BB962C8B-B14F-4D97-AF65-F5344CB8AC3E}">
        <p14:creationId xmlns:p14="http://schemas.microsoft.com/office/powerpoint/2010/main" val="1845680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CE1B9-FC5E-688D-9EE7-A081716ECE0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6710A7-5839-BE49-5D53-785FB840321D}"/>
                  </a:ext>
                </a:extLst>
              </p:cNvPr>
              <p:cNvSpPr>
                <a:spLocks noGrp="1"/>
              </p:cNvSpPr>
              <p:nvPr>
                <p:ph idx="1"/>
              </p:nvPr>
            </p:nvSpPr>
            <p:spPr>
              <a:xfrm>
                <a:off x="838200" y="263236"/>
                <a:ext cx="10515600" cy="5913727"/>
              </a:xfrm>
            </p:spPr>
            <p:txBody>
              <a:bodyPr>
                <a:normAutofit fontScale="77500" lnSpcReduction="20000"/>
              </a:bodyPr>
              <a:lstStyle/>
              <a:p>
                <a:pPr marL="0" indent="0">
                  <a:buNone/>
                </a:pPr>
                <a:r>
                  <a:rPr lang="en-IN" b="1" dirty="0"/>
                  <a:t>Components of an MDP</a:t>
                </a:r>
              </a:p>
              <a:p>
                <a:r>
                  <a:rPr lang="en-IN" dirty="0"/>
                  <a:t>An MDP is typically defined by a 5-tuple:</a:t>
                </a:r>
              </a:p>
              <a:p>
                <a14:m>
                  <m:oMath xmlns:m="http://schemas.openxmlformats.org/officeDocument/2006/math">
                    <m:d>
                      <m:dPr>
                        <m:sepChr m:val=","/>
                        <m:ctrlPr>
                          <a:rPr lang="ar-AE"/>
                        </m:ctrlPr>
                      </m:dPr>
                      <m:e>
                        <m:r>
                          <a:rPr lang="ar-AE" i="1"/>
                          <m:t>𝑆</m:t>
                        </m:r>
                      </m:e>
                      <m:e>
                        <m:r>
                          <a:rPr lang="ar-AE" i="1"/>
                          <m:t>𝐴</m:t>
                        </m:r>
                      </m:e>
                      <m:e>
                        <m:r>
                          <a:rPr lang="ar-AE" i="1"/>
                          <m:t>𝑃</m:t>
                        </m:r>
                      </m:e>
                      <m:e>
                        <m:r>
                          <a:rPr lang="ar-AE" i="1"/>
                          <m:t>𝑅</m:t>
                        </m:r>
                      </m:e>
                      <m:e>
                        <m:r>
                          <a:rPr lang="ar-AE" i="1"/>
                          <m:t>𝛾</m:t>
                        </m:r>
                      </m:e>
                    </m:d>
                  </m:oMath>
                </a14:m>
                <a:endParaRPr lang="ar-AE" dirty="0"/>
              </a:p>
              <a:p>
                <a:r>
                  <a:rPr lang="en-IN" b="1" dirty="0"/>
                  <a:t>S (States)</a:t>
                </a:r>
                <a:r>
                  <a:rPr lang="en-IN" dirty="0"/>
                  <a:t>: All possible situations the agent can be in </a:t>
                </a:r>
              </a:p>
              <a:p>
                <a:r>
                  <a:rPr lang="en-IN" b="1" dirty="0"/>
                  <a:t>A (Actions)</a:t>
                </a:r>
                <a:r>
                  <a:rPr lang="en-IN" dirty="0"/>
                  <a:t>: All possible actions the agent can take </a:t>
                </a:r>
              </a:p>
              <a:p>
                <a:r>
                  <a:rPr lang="en-IN" b="1" dirty="0"/>
                  <a:t>P (Transition Probability)</a:t>
                </a:r>
                <a:r>
                  <a:rPr lang="en-IN" dirty="0"/>
                  <a:t>:</a:t>
                </a:r>
              </a:p>
              <a:p>
                <a14:m>
                  <m:oMath xmlns:m="http://schemas.openxmlformats.org/officeDocument/2006/math">
                    <m:r>
                      <a:rPr lang="en-IN" i="1"/>
                      <m:t>𝑃</m:t>
                    </m:r>
                    <m:d>
                      <m:dPr>
                        <m:sepChr m:val=","/>
                        <m:ctrlPr>
                          <a:rPr lang="ar-AE" i="1"/>
                        </m:ctrlPr>
                      </m:dPr>
                      <m:e>
                        <m:sSup>
                          <m:sSupPr>
                            <m:ctrlPr>
                              <a:rPr lang="ar-AE" i="1"/>
                            </m:ctrlPr>
                          </m:sSupPr>
                          <m:e>
                            <m:r>
                              <a:rPr lang="ar-AE" i="1"/>
                              <m:t>𝑠</m:t>
                            </m:r>
                          </m:e>
                          <m:sup>
                            <m:r>
                              <a:rPr lang="ar-AE"/>
                              <m:t>′</m:t>
                            </m:r>
                          </m:sup>
                        </m:sSup>
                      </m:e>
                      <m:e>
                        <m:r>
                          <a:rPr lang="ar-AE"/>
                          <m:t>∣</m:t>
                        </m:r>
                        <m:r>
                          <a:rPr lang="ar-AE" i="1"/>
                          <m:t>𝑠𝑎</m:t>
                        </m:r>
                      </m:e>
                    </m:d>
                  </m:oMath>
                </a14:m>
                <a:endParaRPr lang="ar-AE" dirty="0"/>
              </a:p>
              <a:p>
                <a:r>
                  <a:rPr lang="en-IN" dirty="0"/>
                  <a:t>Probability of moving to state </a:t>
                </a:r>
                <a14:m>
                  <m:oMath xmlns:m="http://schemas.openxmlformats.org/officeDocument/2006/math">
                    <m:sSup>
                      <m:sSupPr>
                        <m:ctrlPr>
                          <a:rPr lang="ar-AE"/>
                        </m:ctrlPr>
                      </m:sSupPr>
                      <m:e>
                        <m:r>
                          <a:rPr lang="ar-AE" i="1"/>
                          <m:t>𝑠</m:t>
                        </m:r>
                      </m:e>
                      <m:sup>
                        <m:r>
                          <a:rPr lang="ar-AE"/>
                          <m:t>′</m:t>
                        </m:r>
                      </m:sup>
                    </m:sSup>
                  </m:oMath>
                </a14:m>
                <a:r>
                  <a:rPr lang="en-IN" dirty="0"/>
                  <a:t>after taking action </a:t>
                </a:r>
                <a14:m>
                  <m:oMath xmlns:m="http://schemas.openxmlformats.org/officeDocument/2006/math">
                    <m:r>
                      <a:rPr lang="en-IN" i="1"/>
                      <m:t>𝑎</m:t>
                    </m:r>
                  </m:oMath>
                </a14:m>
                <a:r>
                  <a:rPr lang="en-IN" dirty="0"/>
                  <a:t>in state </a:t>
                </a:r>
                <a14:m>
                  <m:oMath xmlns:m="http://schemas.openxmlformats.org/officeDocument/2006/math">
                    <m:r>
                      <a:rPr lang="en-IN" i="1"/>
                      <m:t>𝑠</m:t>
                    </m:r>
                  </m:oMath>
                </a14:m>
                <a:endParaRPr lang="en-IN" dirty="0"/>
              </a:p>
              <a:p>
                <a:r>
                  <a:rPr lang="en-IN" b="1" dirty="0"/>
                  <a:t>R (Reward Function)</a:t>
                </a:r>
                <a:r>
                  <a:rPr lang="en-IN" dirty="0"/>
                  <a:t>:</a:t>
                </a:r>
              </a:p>
              <a:p>
                <a14:m>
                  <m:oMath xmlns:m="http://schemas.openxmlformats.org/officeDocument/2006/math">
                    <m:r>
                      <a:rPr lang="en-IN" i="1"/>
                      <m:t>𝑅</m:t>
                    </m:r>
                    <m:d>
                      <m:dPr>
                        <m:sepChr m:val=","/>
                        <m:ctrlPr>
                          <a:rPr lang="ar-AE" i="1"/>
                        </m:ctrlPr>
                      </m:dPr>
                      <m:e>
                        <m:r>
                          <a:rPr lang="ar-AE" i="1"/>
                          <m:t>𝑠</m:t>
                        </m:r>
                      </m:e>
                      <m:e>
                        <m:r>
                          <a:rPr lang="ar-AE" i="1"/>
                          <m:t>𝑎</m:t>
                        </m:r>
                      </m:e>
                    </m:d>
                  </m:oMath>
                </a14:m>
                <a:endParaRPr lang="ar-AE" dirty="0"/>
              </a:p>
              <a:p>
                <a:r>
                  <a:rPr lang="en-IN" dirty="0"/>
                  <a:t>Immediate reward received after taking action </a:t>
                </a:r>
                <a14:m>
                  <m:oMath xmlns:m="http://schemas.openxmlformats.org/officeDocument/2006/math">
                    <m:r>
                      <a:rPr lang="en-IN" i="1"/>
                      <m:t>𝑎</m:t>
                    </m:r>
                  </m:oMath>
                </a14:m>
                <a:r>
                  <a:rPr lang="en-IN" dirty="0"/>
                  <a:t>in state </a:t>
                </a:r>
                <a14:m>
                  <m:oMath xmlns:m="http://schemas.openxmlformats.org/officeDocument/2006/math">
                    <m:r>
                      <a:rPr lang="en-IN" i="1"/>
                      <m:t>𝑠</m:t>
                    </m:r>
                  </m:oMath>
                </a14:m>
                <a:endParaRPr lang="en-IN" dirty="0"/>
              </a:p>
              <a:p>
                <a:r>
                  <a:rPr lang="el-GR" b="1" dirty="0"/>
                  <a:t>γ (</a:t>
                </a:r>
                <a:r>
                  <a:rPr lang="en-IN" b="1" dirty="0"/>
                  <a:t>Discount Factor)</a:t>
                </a:r>
                <a:r>
                  <a:rPr lang="en-IN" dirty="0"/>
                  <a:t>:</a:t>
                </a:r>
              </a:p>
              <a:p>
                <a14:m>
                  <m:oMath xmlns:m="http://schemas.openxmlformats.org/officeDocument/2006/math">
                    <m:r>
                      <a:rPr lang="en-IN"/>
                      <m:t>0</m:t>
                    </m:r>
                    <m:r>
                      <a:rPr lang="en-IN"/>
                      <m:t>≤</m:t>
                    </m:r>
                    <m:r>
                      <a:rPr lang="en-IN" i="1"/>
                      <m:t>𝛾</m:t>
                    </m:r>
                    <m:r>
                      <a:rPr lang="en-IN"/>
                      <m:t>≤</m:t>
                    </m:r>
                    <m:r>
                      <a:rPr lang="en-IN"/>
                      <m:t>1</m:t>
                    </m:r>
                  </m:oMath>
                </a14:m>
                <a:endParaRPr lang="en-IN" dirty="0"/>
              </a:p>
              <a:p>
                <a:r>
                  <a:rPr lang="en-IN" dirty="0"/>
                  <a:t>Determines how much future rewards are valued compared to immediate rewards</a:t>
                </a:r>
              </a:p>
            </p:txBody>
          </p:sp>
        </mc:Choice>
        <mc:Fallback>
          <p:sp>
            <p:nvSpPr>
              <p:cNvPr id="3" name="Content Placeholder 2">
                <a:extLst>
                  <a:ext uri="{FF2B5EF4-FFF2-40B4-BE49-F238E27FC236}">
                    <a16:creationId xmlns:a16="http://schemas.microsoft.com/office/drawing/2014/main" id="{866710A7-5839-BE49-5D53-785FB840321D}"/>
                  </a:ext>
                </a:extLst>
              </p:cNvPr>
              <p:cNvSpPr>
                <a:spLocks noGrp="1" noRot="1" noChangeAspect="1" noMove="1" noResize="1" noEditPoints="1" noAdjustHandles="1" noChangeArrowheads="1" noChangeShapeType="1" noTextEdit="1"/>
              </p:cNvSpPr>
              <p:nvPr>
                <p:ph idx="1"/>
              </p:nvPr>
            </p:nvSpPr>
            <p:spPr>
              <a:xfrm>
                <a:off x="838200" y="263236"/>
                <a:ext cx="10515600" cy="5913727"/>
              </a:xfrm>
              <a:blipFill>
                <a:blip r:embed="rId2"/>
                <a:stretch>
                  <a:fillRect l="-754" t="-2165"/>
                </a:stretch>
              </a:blipFill>
            </p:spPr>
            <p:txBody>
              <a:bodyPr/>
              <a:lstStyle/>
              <a:p>
                <a:r>
                  <a:rPr lang="en-IN">
                    <a:noFill/>
                  </a:rPr>
                  <a:t> </a:t>
                </a:r>
              </a:p>
            </p:txBody>
          </p:sp>
        </mc:Fallback>
      </mc:AlternateContent>
    </p:spTree>
    <p:extLst>
      <p:ext uri="{BB962C8B-B14F-4D97-AF65-F5344CB8AC3E}">
        <p14:creationId xmlns:p14="http://schemas.microsoft.com/office/powerpoint/2010/main" val="1021872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3438-644D-9C57-2D9B-D3AEE760656E}"/>
              </a:ext>
            </a:extLst>
          </p:cNvPr>
          <p:cNvSpPr>
            <a:spLocks noGrp="1"/>
          </p:cNvSpPr>
          <p:nvPr>
            <p:ph type="title"/>
          </p:nvPr>
        </p:nvSpPr>
        <p:spPr/>
        <p:txBody>
          <a:bodyPr/>
          <a:lstStyle/>
          <a:p>
            <a:r>
              <a:rPr lang="en-IN" b="1" dirty="0"/>
              <a:t>Markov Property</a:t>
            </a:r>
            <a:br>
              <a:rPr lang="en-IN" b="1" dirty="0"/>
            </a:b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BA9D3F1-4278-188B-4A3B-483DE2446FC1}"/>
                  </a:ext>
                </a:extLst>
              </p:cNvPr>
              <p:cNvSpPr>
                <a:spLocks noGrp="1"/>
              </p:cNvSpPr>
              <p:nvPr>
                <p:ph idx="1"/>
              </p:nvPr>
            </p:nvSpPr>
            <p:spPr/>
            <p:txBody>
              <a:bodyPr/>
              <a:lstStyle/>
              <a:p>
                <a:pPr marL="0" indent="0">
                  <a:buNone/>
                </a:pPr>
                <a:r>
                  <a:rPr lang="en-IN" dirty="0"/>
                  <a:t>The key assumption:</a:t>
                </a:r>
              </a:p>
              <a:p>
                <a:r>
                  <a:rPr lang="en-IN" dirty="0"/>
                  <a:t>The future depends only on the </a:t>
                </a:r>
                <a:r>
                  <a:rPr lang="en-IN" b="1" dirty="0"/>
                  <a:t>current state</a:t>
                </a:r>
                <a:r>
                  <a:rPr lang="en-IN" dirty="0"/>
                  <a:t>, not on the sequence of past states.</a:t>
                </a:r>
              </a:p>
              <a:p>
                <a14:m>
                  <m:oMath xmlns:m="http://schemas.openxmlformats.org/officeDocument/2006/math">
                    <m:r>
                      <a:rPr lang="en-IN" i="1"/>
                      <m:t>𝑃</m:t>
                    </m:r>
                    <m:d>
                      <m:dPr>
                        <m:sepChr m:val=","/>
                        <m:ctrlPr>
                          <a:rPr lang="ar-AE" i="1"/>
                        </m:ctrlPr>
                      </m:dPr>
                      <m:e>
                        <m:sSub>
                          <m:sSubPr>
                            <m:ctrlPr>
                              <a:rPr lang="ar-AE" i="1"/>
                            </m:ctrlPr>
                          </m:sSubPr>
                          <m:e>
                            <m:r>
                              <a:rPr lang="ar-AE" i="1"/>
                              <m:t>𝑠</m:t>
                            </m:r>
                          </m:e>
                          <m:sub>
                            <m:r>
                              <a:rPr lang="ar-AE" i="1"/>
                              <m:t>𝑡</m:t>
                            </m:r>
                            <m:r>
                              <a:rPr lang="ar-AE"/>
                              <m:t>+</m:t>
                            </m:r>
                            <m:r>
                              <a:rPr lang="ar-AE"/>
                              <m:t>1</m:t>
                            </m:r>
                          </m:sub>
                        </m:sSub>
                      </m:e>
                      <m:e>
                        <m:r>
                          <a:rPr lang="ar-AE"/>
                          <m:t>∣</m:t>
                        </m:r>
                      </m:e>
                      <m:e>
                        <m:sSub>
                          <m:sSubPr>
                            <m:ctrlPr>
                              <a:rPr lang="ar-AE" i="1"/>
                            </m:ctrlPr>
                          </m:sSubPr>
                          <m:e>
                            <m:r>
                              <a:rPr lang="ar-AE" i="1"/>
                              <m:t>𝑠</m:t>
                            </m:r>
                          </m:e>
                          <m:sub>
                            <m:r>
                              <a:rPr lang="ar-AE" i="1"/>
                              <m:t>𝑡</m:t>
                            </m:r>
                          </m:sub>
                        </m:sSub>
                      </m:e>
                      <m:e>
                        <m:sSub>
                          <m:sSubPr>
                            <m:ctrlPr>
                              <a:rPr lang="ar-AE" i="1"/>
                            </m:ctrlPr>
                          </m:sSubPr>
                          <m:e>
                            <m:r>
                              <a:rPr lang="ar-AE" i="1"/>
                              <m:t>𝑎</m:t>
                            </m:r>
                          </m:e>
                          <m:sub>
                            <m:r>
                              <a:rPr lang="ar-AE" i="1"/>
                              <m:t>𝑡</m:t>
                            </m:r>
                          </m:sub>
                        </m:sSub>
                        <m:sSub>
                          <m:sSubPr>
                            <m:ctrlPr>
                              <a:rPr lang="ar-AE" i="1"/>
                            </m:ctrlPr>
                          </m:sSubPr>
                          <m:e>
                            <m:r>
                              <a:rPr lang="ar-AE" i="1"/>
                              <m:t>𝑠</m:t>
                            </m:r>
                          </m:e>
                          <m:sub>
                            <m:r>
                              <a:rPr lang="ar-AE" i="1"/>
                              <m:t>𝑡</m:t>
                            </m:r>
                            <m:r>
                              <a:rPr lang="ar-AE"/>
                              <m:t>−</m:t>
                            </m:r>
                            <m:r>
                              <a:rPr lang="ar-AE"/>
                              <m:t>1</m:t>
                            </m:r>
                          </m:sub>
                        </m:sSub>
                        <m:r>
                          <a:rPr lang="ar-AE"/>
                          <m:t>…</m:t>
                        </m:r>
                        <m:r>
                          <m:rPr>
                            <m:nor/>
                          </m:rPr>
                          <a:rPr lang="ar-AE" i="1"/>
                          <m:t> </m:t>
                        </m:r>
                      </m:e>
                    </m:d>
                    <m:r>
                      <a:rPr lang="ar-AE"/>
                      <m:t>=</m:t>
                    </m:r>
                    <m:r>
                      <a:rPr lang="ar-AE" i="1"/>
                      <m:t>𝑃</m:t>
                    </m:r>
                    <m:d>
                      <m:dPr>
                        <m:sepChr m:val=","/>
                        <m:ctrlPr>
                          <a:rPr lang="ar-AE" i="1"/>
                        </m:ctrlPr>
                      </m:dPr>
                      <m:e>
                        <m:sSub>
                          <m:sSubPr>
                            <m:ctrlPr>
                              <a:rPr lang="ar-AE" i="1"/>
                            </m:ctrlPr>
                          </m:sSubPr>
                          <m:e>
                            <m:r>
                              <a:rPr lang="ar-AE" i="1"/>
                              <m:t>𝑠</m:t>
                            </m:r>
                          </m:e>
                          <m:sub>
                            <m:r>
                              <a:rPr lang="ar-AE" i="1"/>
                              <m:t>𝑡</m:t>
                            </m:r>
                            <m:r>
                              <a:rPr lang="ar-AE"/>
                              <m:t>+</m:t>
                            </m:r>
                            <m:r>
                              <a:rPr lang="ar-AE"/>
                              <m:t>1</m:t>
                            </m:r>
                          </m:sub>
                        </m:sSub>
                      </m:e>
                      <m:e>
                        <m:r>
                          <a:rPr lang="ar-AE"/>
                          <m:t>∣</m:t>
                        </m:r>
                        <m:sSub>
                          <m:sSubPr>
                            <m:ctrlPr>
                              <a:rPr lang="ar-AE" i="1"/>
                            </m:ctrlPr>
                          </m:sSubPr>
                          <m:e>
                            <m:r>
                              <a:rPr lang="ar-AE" i="1"/>
                              <m:t>𝑠</m:t>
                            </m:r>
                          </m:e>
                          <m:sub>
                            <m:r>
                              <a:rPr lang="ar-AE" i="1"/>
                              <m:t>𝑡</m:t>
                            </m:r>
                          </m:sub>
                        </m:sSub>
                        <m:sSub>
                          <m:sSubPr>
                            <m:ctrlPr>
                              <a:rPr lang="ar-AE" i="1"/>
                            </m:ctrlPr>
                          </m:sSubPr>
                          <m:e>
                            <m:r>
                              <a:rPr lang="ar-AE" i="1"/>
                              <m:t>𝑎</m:t>
                            </m:r>
                          </m:e>
                          <m:sub>
                            <m:r>
                              <a:rPr lang="ar-AE" i="1"/>
                              <m:t>𝑡</m:t>
                            </m:r>
                          </m:sub>
                        </m:sSub>
                      </m:e>
                    </m:d>
                  </m:oMath>
                </a14:m>
                <a:endParaRPr lang="ar-AE" b="0" dirty="0"/>
              </a:p>
              <a:p>
                <a:endParaRPr lang="en-IN" dirty="0"/>
              </a:p>
            </p:txBody>
          </p:sp>
        </mc:Choice>
        <mc:Fallback>
          <p:sp>
            <p:nvSpPr>
              <p:cNvPr id="3" name="Content Placeholder 2">
                <a:extLst>
                  <a:ext uri="{FF2B5EF4-FFF2-40B4-BE49-F238E27FC236}">
                    <a16:creationId xmlns:a16="http://schemas.microsoft.com/office/drawing/2014/main" id="{EBA9D3F1-4278-188B-4A3B-483DE2446FC1}"/>
                  </a:ext>
                </a:extLst>
              </p:cNvPr>
              <p:cNvSpPr>
                <a:spLocks noGrp="1" noRot="1" noChangeAspect="1" noMove="1" noResize="1" noEditPoints="1" noAdjustHandles="1" noChangeArrowheads="1" noChangeShapeType="1" noTextEdit="1"/>
              </p:cNvSpPr>
              <p:nvPr>
                <p:ph idx="1"/>
              </p:nvPr>
            </p:nvSpPr>
            <p:spPr>
              <a:blipFill>
                <a:blip r:embed="rId2"/>
                <a:stretch>
                  <a:fillRect l="-1217" t="-2241" r="-1391"/>
                </a:stretch>
              </a:blipFill>
            </p:spPr>
            <p:txBody>
              <a:bodyPr/>
              <a:lstStyle/>
              <a:p>
                <a:r>
                  <a:rPr lang="en-IN">
                    <a:noFill/>
                  </a:rPr>
                  <a:t> </a:t>
                </a:r>
              </a:p>
            </p:txBody>
          </p:sp>
        </mc:Fallback>
      </mc:AlternateContent>
    </p:spTree>
    <p:extLst>
      <p:ext uri="{BB962C8B-B14F-4D97-AF65-F5344CB8AC3E}">
        <p14:creationId xmlns:p14="http://schemas.microsoft.com/office/powerpoint/2010/main" val="58577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A7B2D-5A40-5F36-7706-7CC64E471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F8F76-826F-DC5F-6552-91C9A6A9A86D}"/>
              </a:ext>
            </a:extLst>
          </p:cNvPr>
          <p:cNvSpPr>
            <a:spLocks noGrp="1"/>
          </p:cNvSpPr>
          <p:nvPr>
            <p:ph type="title"/>
          </p:nvPr>
        </p:nvSpPr>
        <p:spPr>
          <a:xfrm>
            <a:off x="838200" y="681038"/>
            <a:ext cx="10515600" cy="607436"/>
          </a:xfrm>
        </p:spPr>
        <p:txBody>
          <a:bodyPr>
            <a:normAutofit fontScale="90000"/>
          </a:bodyPr>
          <a:lstStyle/>
          <a:p>
            <a:r>
              <a:rPr lang="en-IN" b="1" dirty="0"/>
              <a:t>Objective</a:t>
            </a:r>
            <a:br>
              <a:rPr lang="en-IN" b="1" dirty="0"/>
            </a:br>
            <a:br>
              <a:rPr lang="en-IN" b="1" dirty="0"/>
            </a:b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F675AEB-DC28-6696-B420-60B6612059A6}"/>
                  </a:ext>
                </a:extLst>
              </p:cNvPr>
              <p:cNvSpPr>
                <a:spLocks noGrp="1"/>
              </p:cNvSpPr>
              <p:nvPr>
                <p:ph idx="1"/>
              </p:nvPr>
            </p:nvSpPr>
            <p:spPr/>
            <p:txBody>
              <a:bodyPr/>
              <a:lstStyle/>
              <a:p>
                <a:r>
                  <a:rPr lang="en-IN" dirty="0"/>
                  <a:t>The agent’s goal is to find a </a:t>
                </a:r>
                <a:r>
                  <a:rPr lang="en-IN" b="1" dirty="0"/>
                  <a:t>policy</a:t>
                </a:r>
                <a:r>
                  <a:rPr lang="en-IN" dirty="0"/>
                  <a:t> </a:t>
                </a:r>
                <a14:m>
                  <m:oMath xmlns:m="http://schemas.openxmlformats.org/officeDocument/2006/math">
                    <m:r>
                      <a:rPr lang="en-IN" i="1"/>
                      <m:t>𝜋</m:t>
                    </m:r>
                  </m:oMath>
                </a14:m>
                <a:r>
                  <a:rPr lang="en-IN" dirty="0"/>
                  <a:t>(a strategy mapping states to actions) that maximizes the expected cumulative reward:</a:t>
                </a:r>
              </a:p>
              <a:p>
                <a:pPr marL="0" indent="0">
                  <a:buNone/>
                </a:pPr>
                <a14:m>
                  <m:oMathPara xmlns:m="http://schemas.openxmlformats.org/officeDocument/2006/math">
                    <m:oMathParaPr>
                      <m:jc m:val="center"/>
                    </m:oMathParaPr>
                    <m:oMath xmlns:m="http://schemas.openxmlformats.org/officeDocument/2006/math">
                      <m:r>
                        <a:rPr lang="en-IN"/>
                        <m:t>𝔼</m:t>
                      </m:r>
                      <m:d>
                        <m:dPr>
                          <m:begChr m:val=""/>
                          <m:endChr m:val="]"/>
                          <m:ctrlPr>
                            <a:rPr lang="ar-AE" i="1"/>
                          </m:ctrlPr>
                        </m:dPr>
                        <m:e>
                          <m:r>
                            <a:rPr lang="ar-AE"/>
                            <m:t>[</m:t>
                          </m:r>
                          <m:nary>
                            <m:naryPr>
                              <m:chr m:val="∑"/>
                              <m:grow m:val="on"/>
                              <m:ctrlPr>
                                <a:rPr lang="ar-AE" i="1"/>
                              </m:ctrlPr>
                            </m:naryPr>
                            <m:sub>
                              <m:r>
                                <a:rPr lang="ar-AE" i="1"/>
                                <m:t>𝑡</m:t>
                              </m:r>
                              <m:r>
                                <a:rPr lang="ar-AE"/>
                                <m:t>=</m:t>
                              </m:r>
                              <m:r>
                                <a:rPr lang="ar-AE"/>
                                <m:t>0</m:t>
                              </m:r>
                            </m:sub>
                            <m:sup>
                              <m:r>
                                <a:rPr lang="ar-AE"/>
                                <m:t>∞</m:t>
                              </m:r>
                            </m:sup>
                            <m:e>
                              <m:sSup>
                                <m:sSupPr>
                                  <m:ctrlPr>
                                    <a:rPr lang="ar-AE" i="1"/>
                                  </m:ctrlPr>
                                </m:sSupPr>
                                <m:e>
                                  <m:r>
                                    <a:rPr lang="ar-AE" i="1"/>
                                    <m:t>𝛾</m:t>
                                  </m:r>
                                </m:e>
                                <m:sup>
                                  <m:r>
                                    <a:rPr lang="ar-AE" i="1"/>
                                    <m:t>𝑡</m:t>
                                  </m:r>
                                </m:sup>
                              </m:sSup>
                            </m:e>
                          </m:nary>
                          <m:r>
                            <a:rPr lang="ar-AE" i="1"/>
                            <m:t>𝑅</m:t>
                          </m:r>
                          <m:d>
                            <m:dPr>
                              <m:sepChr m:val=","/>
                              <m:ctrlPr>
                                <a:rPr lang="ar-AE" i="1"/>
                              </m:ctrlPr>
                            </m:dPr>
                            <m:e>
                              <m:sSub>
                                <m:sSubPr>
                                  <m:ctrlPr>
                                    <a:rPr lang="ar-AE" i="1"/>
                                  </m:ctrlPr>
                                </m:sSubPr>
                                <m:e>
                                  <m:r>
                                    <a:rPr lang="ar-AE" i="1"/>
                                    <m:t>𝑠</m:t>
                                  </m:r>
                                </m:e>
                                <m:sub>
                                  <m:r>
                                    <a:rPr lang="ar-AE" i="1"/>
                                    <m:t>𝑡</m:t>
                                  </m:r>
                                </m:sub>
                              </m:sSub>
                            </m:e>
                            <m:e>
                              <m:sSub>
                                <m:sSubPr>
                                  <m:ctrlPr>
                                    <a:rPr lang="ar-AE" i="1"/>
                                  </m:ctrlPr>
                                </m:sSubPr>
                                <m:e>
                                  <m:r>
                                    <a:rPr lang="ar-AE" i="1"/>
                                    <m:t>𝑎</m:t>
                                  </m:r>
                                </m:e>
                                <m:sub>
                                  <m:r>
                                    <a:rPr lang="ar-AE" i="1"/>
                                    <m:t>𝑡</m:t>
                                  </m:r>
                                </m:sub>
                              </m:sSub>
                            </m:e>
                          </m:d>
                        </m:e>
                      </m:d>
                    </m:oMath>
                  </m:oMathPara>
                </a14:m>
                <a:endParaRPr lang="ar-AE" dirty="0"/>
              </a:p>
              <a:p>
                <a:endParaRPr lang="en-IN" dirty="0"/>
              </a:p>
            </p:txBody>
          </p:sp>
        </mc:Choice>
        <mc:Fallback>
          <p:sp>
            <p:nvSpPr>
              <p:cNvPr id="3" name="Content Placeholder 2">
                <a:extLst>
                  <a:ext uri="{FF2B5EF4-FFF2-40B4-BE49-F238E27FC236}">
                    <a16:creationId xmlns:a16="http://schemas.microsoft.com/office/drawing/2014/main" id="{CF675AEB-DC28-6696-B420-60B6612059A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18857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C5E34-2380-30AE-9DB5-7323BE4CEA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72A3C2-B4FA-ADB4-FC05-FE983B67947D}"/>
              </a:ext>
            </a:extLst>
          </p:cNvPr>
          <p:cNvPicPr>
            <a:picLocks noChangeAspect="1"/>
          </p:cNvPicPr>
          <p:nvPr/>
        </p:nvPicPr>
        <p:blipFill>
          <a:blip r:embed="rId2"/>
          <a:stretch>
            <a:fillRect/>
          </a:stretch>
        </p:blipFill>
        <p:spPr>
          <a:xfrm>
            <a:off x="689066" y="817418"/>
            <a:ext cx="11091110" cy="4516582"/>
          </a:xfrm>
          <a:prstGeom prst="rect">
            <a:avLst/>
          </a:prstGeom>
        </p:spPr>
      </p:pic>
    </p:spTree>
    <p:extLst>
      <p:ext uri="{BB962C8B-B14F-4D97-AF65-F5344CB8AC3E}">
        <p14:creationId xmlns:p14="http://schemas.microsoft.com/office/powerpoint/2010/main" val="387461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1657-0247-80C9-896D-1D2E0AC68C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0D773-B00E-6294-6CD6-7C2E2CD0E68A}"/>
              </a:ext>
            </a:extLst>
          </p:cNvPr>
          <p:cNvSpPr>
            <a:spLocks noGrp="1"/>
          </p:cNvSpPr>
          <p:nvPr>
            <p:ph idx="1"/>
          </p:nvPr>
        </p:nvSpPr>
        <p:spPr>
          <a:xfrm>
            <a:off x="665480" y="575945"/>
            <a:ext cx="10515600" cy="4351338"/>
          </a:xfrm>
        </p:spPr>
        <p:txBody>
          <a:bodyPr>
            <a:normAutofit/>
          </a:bodyPr>
          <a:lstStyle/>
          <a:p>
            <a:pPr algn="just"/>
            <a:r>
              <a:rPr lang="en-US" dirty="0">
                <a:latin typeface="Times New Roman" panose="02020603050405020304" pitchFamily="18" charset="0"/>
                <a:cs typeface="Times New Roman" panose="02020603050405020304" pitchFamily="18" charset="0"/>
              </a:rPr>
              <a:t>In computers, these scenarios can be simulated in many ways. As a kid executes many  actions and receives a mix of positive and negative rewards that lead to gaining experience and  learning, a computer program or robot can learn through experiences of simulated scenarios.  </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9483CF6-EABD-DB31-1FB4-6FFC25FA6E77}"/>
              </a:ext>
            </a:extLst>
          </p:cNvPr>
          <p:cNvPicPr>
            <a:picLocks noChangeAspect="1"/>
          </p:cNvPicPr>
          <p:nvPr/>
        </p:nvPicPr>
        <p:blipFill>
          <a:blip r:embed="rId2"/>
          <a:stretch>
            <a:fillRect/>
          </a:stretch>
        </p:blipFill>
        <p:spPr>
          <a:xfrm>
            <a:off x="2711670" y="2781479"/>
            <a:ext cx="5676550" cy="3397648"/>
          </a:xfrm>
          <a:prstGeom prst="rect">
            <a:avLst/>
          </a:prstGeom>
        </p:spPr>
      </p:pic>
    </p:spTree>
    <p:extLst>
      <p:ext uri="{BB962C8B-B14F-4D97-AF65-F5344CB8AC3E}">
        <p14:creationId xmlns:p14="http://schemas.microsoft.com/office/powerpoint/2010/main" val="289084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94634-6E5B-6479-3F47-B240FBD763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51C927-49E7-7CC3-C63A-DEC114A574D5}"/>
              </a:ext>
            </a:extLst>
          </p:cNvPr>
          <p:cNvPicPr>
            <a:picLocks noChangeAspect="1"/>
          </p:cNvPicPr>
          <p:nvPr/>
        </p:nvPicPr>
        <p:blipFill>
          <a:blip r:embed="rId2"/>
          <a:stretch>
            <a:fillRect/>
          </a:stretch>
        </p:blipFill>
        <p:spPr>
          <a:xfrm>
            <a:off x="846183" y="335902"/>
            <a:ext cx="10674976" cy="4365155"/>
          </a:xfrm>
          <a:prstGeom prst="rect">
            <a:avLst/>
          </a:prstGeom>
        </p:spPr>
      </p:pic>
      <p:pic>
        <p:nvPicPr>
          <p:cNvPr id="7" name="Picture 6">
            <a:extLst>
              <a:ext uri="{FF2B5EF4-FFF2-40B4-BE49-F238E27FC236}">
                <a16:creationId xmlns:a16="http://schemas.microsoft.com/office/drawing/2014/main" id="{7E185477-4A5C-894B-A59C-05418281F979}"/>
              </a:ext>
            </a:extLst>
          </p:cNvPr>
          <p:cNvPicPr>
            <a:picLocks noChangeAspect="1"/>
          </p:cNvPicPr>
          <p:nvPr/>
        </p:nvPicPr>
        <p:blipFill>
          <a:blip r:embed="rId3"/>
          <a:stretch>
            <a:fillRect/>
          </a:stretch>
        </p:blipFill>
        <p:spPr>
          <a:xfrm>
            <a:off x="715554" y="4777394"/>
            <a:ext cx="10064699" cy="1558092"/>
          </a:xfrm>
          <a:prstGeom prst="rect">
            <a:avLst/>
          </a:prstGeom>
        </p:spPr>
      </p:pic>
    </p:spTree>
    <p:extLst>
      <p:ext uri="{BB962C8B-B14F-4D97-AF65-F5344CB8AC3E}">
        <p14:creationId xmlns:p14="http://schemas.microsoft.com/office/powerpoint/2010/main" val="245223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C359-C5E0-1408-6F08-A9A59D0E59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9B9736-3E11-51A7-F48B-E4EA32768B61}"/>
              </a:ext>
            </a:extLst>
          </p:cNvPr>
          <p:cNvPicPr>
            <a:picLocks noChangeAspect="1"/>
          </p:cNvPicPr>
          <p:nvPr/>
        </p:nvPicPr>
        <p:blipFill>
          <a:blip r:embed="rId2"/>
          <a:stretch>
            <a:fillRect/>
          </a:stretch>
        </p:blipFill>
        <p:spPr>
          <a:xfrm>
            <a:off x="1539551" y="134442"/>
            <a:ext cx="9218645" cy="6589116"/>
          </a:xfrm>
          <a:prstGeom prst="rect">
            <a:avLst/>
          </a:prstGeom>
        </p:spPr>
      </p:pic>
    </p:spTree>
    <p:extLst>
      <p:ext uri="{BB962C8B-B14F-4D97-AF65-F5344CB8AC3E}">
        <p14:creationId xmlns:p14="http://schemas.microsoft.com/office/powerpoint/2010/main" val="210219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DBB4-18DB-6F67-C7F2-F8DDE9D3A6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3C20D-BB51-8BF8-61F8-123028D18B3F}"/>
              </a:ext>
            </a:extLst>
          </p:cNvPr>
          <p:cNvSpPr>
            <a:spLocks noGrp="1"/>
          </p:cNvSpPr>
          <p:nvPr>
            <p:ph idx="1"/>
          </p:nvPr>
        </p:nvSpPr>
        <p:spPr>
          <a:xfrm>
            <a:off x="501520" y="883232"/>
            <a:ext cx="11188959" cy="4817771"/>
          </a:xfrm>
        </p:spPr>
        <p:txBody>
          <a:bodyPr>
            <a:normAutofit fontScale="92500" lnSpcReduction="20000"/>
          </a:bodyPr>
          <a:lstStyle/>
          <a:p>
            <a:pPr algn="just"/>
            <a:r>
              <a:rPr lang="en-US" dirty="0"/>
              <a:t>If rewards are added to </a:t>
            </a:r>
            <a:r>
              <a:rPr lang="en-US" dirty="0" err="1"/>
              <a:t>markov</a:t>
            </a:r>
            <a:r>
              <a:rPr lang="en-US" dirty="0"/>
              <a:t> chain, the </a:t>
            </a:r>
            <a:r>
              <a:rPr lang="en-US" dirty="0" err="1"/>
              <a:t>markov</a:t>
            </a:r>
            <a:r>
              <a:rPr lang="en-US" dirty="0"/>
              <a:t> decision process is obtained where the edges  are associated with probability as well as reward.  </a:t>
            </a:r>
          </a:p>
          <a:p>
            <a:pPr algn="just"/>
            <a:r>
              <a:rPr lang="en-US" dirty="0"/>
              <a:t>As discussed earlier, MDP is an extension of Markov Chain. The components of MDP are:  </a:t>
            </a:r>
          </a:p>
          <a:p>
            <a:pPr algn="just"/>
            <a:r>
              <a:rPr lang="en-US" dirty="0"/>
              <a:t>1. A set of states  </a:t>
            </a:r>
          </a:p>
          <a:p>
            <a:pPr algn="just"/>
            <a:r>
              <a:rPr lang="en-US" dirty="0"/>
              <a:t>2. A set of actions  </a:t>
            </a:r>
          </a:p>
          <a:p>
            <a:pPr algn="just"/>
            <a:r>
              <a:rPr lang="en-US" dirty="0"/>
              <a:t>3. Reward Function R  </a:t>
            </a:r>
          </a:p>
          <a:p>
            <a:pPr algn="just"/>
            <a:r>
              <a:rPr lang="en-US" dirty="0"/>
              <a:t>4. Policy p </a:t>
            </a:r>
          </a:p>
          <a:p>
            <a:pPr algn="just"/>
            <a:r>
              <a:rPr lang="en-US" dirty="0"/>
              <a:t> 5. Value V  </a:t>
            </a:r>
          </a:p>
          <a:p>
            <a:pPr algn="just"/>
            <a:r>
              <a:rPr lang="en-US" dirty="0"/>
              <a:t>The simplest structure of MDP is Markov chain where the environment is modelled as a graph.  </a:t>
            </a:r>
          </a:p>
          <a:p>
            <a:pPr algn="just"/>
            <a:r>
              <a:rPr lang="en-US" dirty="0"/>
              <a:t>The nodes of the graph represent states and edges represent transitions. Each edge is associated  with a static probability.</a:t>
            </a:r>
            <a:endParaRPr lang="en-IN" dirty="0"/>
          </a:p>
        </p:txBody>
      </p:sp>
    </p:spTree>
    <p:extLst>
      <p:ext uri="{BB962C8B-B14F-4D97-AF65-F5344CB8AC3E}">
        <p14:creationId xmlns:p14="http://schemas.microsoft.com/office/powerpoint/2010/main" val="2010017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2A2E-C2D3-A7D7-6EA3-94262990EA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CE6992-904B-747D-C4E2-66199740D688}"/>
              </a:ext>
            </a:extLst>
          </p:cNvPr>
          <p:cNvPicPr>
            <a:picLocks noChangeAspect="1"/>
          </p:cNvPicPr>
          <p:nvPr/>
        </p:nvPicPr>
        <p:blipFill>
          <a:blip r:embed="rId2"/>
          <a:stretch>
            <a:fillRect/>
          </a:stretch>
        </p:blipFill>
        <p:spPr>
          <a:xfrm>
            <a:off x="690465" y="398969"/>
            <a:ext cx="10728838" cy="6054277"/>
          </a:xfrm>
          <a:prstGeom prst="rect">
            <a:avLst/>
          </a:prstGeom>
        </p:spPr>
      </p:pic>
    </p:spTree>
    <p:extLst>
      <p:ext uri="{BB962C8B-B14F-4D97-AF65-F5344CB8AC3E}">
        <p14:creationId xmlns:p14="http://schemas.microsoft.com/office/powerpoint/2010/main" val="2998978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B3FB9-77FE-45A9-60D8-764CAD742A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FD1489-30CE-FA9F-3F70-5278A1E3E45A}"/>
              </a:ext>
            </a:extLst>
          </p:cNvPr>
          <p:cNvPicPr>
            <a:picLocks noChangeAspect="1"/>
          </p:cNvPicPr>
          <p:nvPr/>
        </p:nvPicPr>
        <p:blipFill>
          <a:blip r:embed="rId2"/>
          <a:stretch>
            <a:fillRect/>
          </a:stretch>
        </p:blipFill>
        <p:spPr>
          <a:xfrm>
            <a:off x="441576" y="1035508"/>
            <a:ext cx="11308848" cy="4786984"/>
          </a:xfrm>
          <a:prstGeom prst="rect">
            <a:avLst/>
          </a:prstGeom>
        </p:spPr>
      </p:pic>
    </p:spTree>
    <p:extLst>
      <p:ext uri="{BB962C8B-B14F-4D97-AF65-F5344CB8AC3E}">
        <p14:creationId xmlns:p14="http://schemas.microsoft.com/office/powerpoint/2010/main" val="1339282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6E06-9EDE-37F9-8000-15C27D68C17A}"/>
              </a:ext>
            </a:extLst>
          </p:cNvPr>
          <p:cNvSpPr>
            <a:spLocks noGrp="1"/>
          </p:cNvSpPr>
          <p:nvPr>
            <p:ph type="title"/>
          </p:nvPr>
        </p:nvSpPr>
        <p:spPr>
          <a:xfrm>
            <a:off x="838200" y="681037"/>
            <a:ext cx="10515600" cy="826366"/>
          </a:xfrm>
        </p:spPr>
        <p:txBody>
          <a:bodyPr>
            <a:normAutofit fontScale="90000"/>
          </a:bodyPr>
          <a:lstStyle/>
          <a:p>
            <a:r>
              <a:rPr lang="en-US" b="1" dirty="0"/>
              <a:t>Simple Example</a:t>
            </a:r>
            <a:br>
              <a:rPr lang="en-US" b="1" dirty="0"/>
            </a:br>
            <a:endParaRPr lang="en-IN" dirty="0"/>
          </a:p>
        </p:txBody>
      </p:sp>
      <p:sp>
        <p:nvSpPr>
          <p:cNvPr id="3" name="Content Placeholder 2">
            <a:extLst>
              <a:ext uri="{FF2B5EF4-FFF2-40B4-BE49-F238E27FC236}">
                <a16:creationId xmlns:a16="http://schemas.microsoft.com/office/drawing/2014/main" id="{5F5D285F-A6DC-A8CC-217D-43E244A67577}"/>
              </a:ext>
            </a:extLst>
          </p:cNvPr>
          <p:cNvSpPr>
            <a:spLocks noGrp="1"/>
          </p:cNvSpPr>
          <p:nvPr>
            <p:ph idx="1"/>
          </p:nvPr>
        </p:nvSpPr>
        <p:spPr/>
        <p:txBody>
          <a:bodyPr/>
          <a:lstStyle/>
          <a:p>
            <a:pPr marL="0" indent="0">
              <a:buNone/>
            </a:pPr>
            <a:r>
              <a:rPr lang="en-US" dirty="0"/>
              <a:t>Imagine a robot navigating a grid:</a:t>
            </a:r>
          </a:p>
          <a:p>
            <a:r>
              <a:rPr lang="en-US" dirty="0"/>
              <a:t>States = grid positions </a:t>
            </a:r>
          </a:p>
          <a:p>
            <a:r>
              <a:rPr lang="en-US" dirty="0"/>
              <a:t>Actions = up, down, left, right </a:t>
            </a:r>
          </a:p>
          <a:p>
            <a:r>
              <a:rPr lang="en-US" dirty="0"/>
              <a:t>Rewards = +10 for goal, −1 per step </a:t>
            </a:r>
          </a:p>
          <a:p>
            <a:r>
              <a:rPr lang="en-US" dirty="0"/>
              <a:t>Transitions = sometimes noisy (might slip) </a:t>
            </a:r>
          </a:p>
          <a:p>
            <a:r>
              <a:rPr lang="en-US" dirty="0"/>
              <a:t>The robot learns a policy to reach the goal efficiently</a:t>
            </a:r>
          </a:p>
          <a:p>
            <a:endParaRPr lang="en-IN" dirty="0"/>
          </a:p>
        </p:txBody>
      </p:sp>
    </p:spTree>
    <p:extLst>
      <p:ext uri="{BB962C8B-B14F-4D97-AF65-F5344CB8AC3E}">
        <p14:creationId xmlns:p14="http://schemas.microsoft.com/office/powerpoint/2010/main" val="412732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8991-4E3D-3A59-3B3E-5866CF743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DB735-B839-609D-805F-310F4C37F746}"/>
              </a:ext>
            </a:extLst>
          </p:cNvPr>
          <p:cNvSpPr>
            <a:spLocks noGrp="1"/>
          </p:cNvSpPr>
          <p:nvPr>
            <p:ph type="title"/>
          </p:nvPr>
        </p:nvSpPr>
        <p:spPr>
          <a:xfrm>
            <a:off x="376334" y="346465"/>
            <a:ext cx="11439331" cy="997144"/>
          </a:xfrm>
        </p:spPr>
        <p:txBody>
          <a:bodyPr>
            <a:normAutofit fontScale="90000"/>
          </a:bodyPr>
          <a:lstStyle/>
          <a:p>
            <a:r>
              <a:rPr lang="en-US" sz="3600" dirty="0"/>
              <a:t>14.6 MULTI-ARM BANDIT PROBLEM AND REINFORCEMENT  PROBLEM TYPES</a:t>
            </a:r>
            <a:endParaRPr lang="en-IN" sz="3600" dirty="0"/>
          </a:p>
        </p:txBody>
      </p:sp>
      <p:sp>
        <p:nvSpPr>
          <p:cNvPr id="3" name="Content Placeholder 2">
            <a:extLst>
              <a:ext uri="{FF2B5EF4-FFF2-40B4-BE49-F238E27FC236}">
                <a16:creationId xmlns:a16="http://schemas.microsoft.com/office/drawing/2014/main" id="{D07D07CE-13EE-441C-CC4C-1F1A11680CFE}"/>
              </a:ext>
            </a:extLst>
          </p:cNvPr>
          <p:cNvSpPr>
            <a:spLocks noGrp="1"/>
          </p:cNvSpPr>
          <p:nvPr>
            <p:ph idx="1"/>
          </p:nvPr>
        </p:nvSpPr>
        <p:spPr>
          <a:xfrm>
            <a:off x="744893" y="1573698"/>
            <a:ext cx="10515600" cy="4351338"/>
          </a:xfrm>
        </p:spPr>
        <p:txBody>
          <a:bodyPr>
            <a:normAutofit fontScale="92500"/>
          </a:bodyPr>
          <a:lstStyle/>
          <a:p>
            <a:pPr algn="just"/>
            <a:r>
              <a:rPr lang="en-US" dirty="0"/>
              <a:t>Reinforcement learning uses trial and error to learn a series of actions that maximize the total  reward. There are two sub-problems in the reinforcement problem.  </a:t>
            </a:r>
          </a:p>
          <a:p>
            <a:pPr algn="just"/>
            <a:r>
              <a:rPr lang="en-US" dirty="0"/>
              <a:t>1. The main problem is the prediction of total reward or return. This is called </a:t>
            </a:r>
            <a:r>
              <a:rPr lang="en-US" b="1" dirty="0"/>
              <a:t>prediction</a:t>
            </a:r>
            <a:r>
              <a:rPr lang="en-US" dirty="0"/>
              <a:t>,  policy evaluation or value estimation. It requires a formulation of a function called </a:t>
            </a:r>
            <a:r>
              <a:rPr lang="en-US" dirty="0" err="1"/>
              <a:t>statevalue</a:t>
            </a:r>
            <a:r>
              <a:rPr lang="en-US" dirty="0"/>
              <a:t> function. The problem of estimating the state value function can be done using  temporal differencing or TD-Learning.</a:t>
            </a:r>
          </a:p>
          <a:p>
            <a:pPr algn="just"/>
            <a:r>
              <a:rPr lang="en-US" dirty="0"/>
              <a:t>2. The second problem is finding actions that maximize the returns. It is called </a:t>
            </a:r>
            <a:r>
              <a:rPr lang="en-US" b="1" dirty="0"/>
              <a:t>policy  improvement</a:t>
            </a:r>
            <a:r>
              <a:rPr lang="en-US" dirty="0"/>
              <a:t>. Both these things can be combined as policy iteration which alternatively  uses the above to find optimal policy.</a:t>
            </a:r>
            <a:endParaRPr lang="en-IN" dirty="0"/>
          </a:p>
        </p:txBody>
      </p:sp>
    </p:spTree>
    <p:extLst>
      <p:ext uri="{BB962C8B-B14F-4D97-AF65-F5344CB8AC3E}">
        <p14:creationId xmlns:p14="http://schemas.microsoft.com/office/powerpoint/2010/main" val="1906657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EFEA-530B-EF29-63F2-EA66327D28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3486611-C92F-AF1E-1672-EE0A8C66FDD5}"/>
              </a:ext>
            </a:extLst>
          </p:cNvPr>
          <p:cNvPicPr>
            <a:picLocks noChangeAspect="1"/>
          </p:cNvPicPr>
          <p:nvPr/>
        </p:nvPicPr>
        <p:blipFill>
          <a:blip r:embed="rId2"/>
          <a:stretch>
            <a:fillRect/>
          </a:stretch>
        </p:blipFill>
        <p:spPr>
          <a:xfrm>
            <a:off x="1591512" y="163139"/>
            <a:ext cx="9008975" cy="6531721"/>
          </a:xfrm>
          <a:prstGeom prst="rect">
            <a:avLst/>
          </a:prstGeom>
        </p:spPr>
      </p:pic>
    </p:spTree>
    <p:extLst>
      <p:ext uri="{BB962C8B-B14F-4D97-AF65-F5344CB8AC3E}">
        <p14:creationId xmlns:p14="http://schemas.microsoft.com/office/powerpoint/2010/main" val="2759241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B26C1-360D-65F9-617F-194D5CB4A6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4E857B-21FC-AB2A-1371-B721A32B9260}"/>
              </a:ext>
            </a:extLst>
          </p:cNvPr>
          <p:cNvPicPr>
            <a:picLocks noChangeAspect="1"/>
          </p:cNvPicPr>
          <p:nvPr/>
        </p:nvPicPr>
        <p:blipFill>
          <a:blip r:embed="rId2"/>
          <a:stretch>
            <a:fillRect/>
          </a:stretch>
        </p:blipFill>
        <p:spPr>
          <a:xfrm>
            <a:off x="982847" y="666811"/>
            <a:ext cx="10226303" cy="3191397"/>
          </a:xfrm>
          <a:prstGeom prst="rect">
            <a:avLst/>
          </a:prstGeom>
        </p:spPr>
      </p:pic>
      <p:pic>
        <p:nvPicPr>
          <p:cNvPr id="7" name="Picture 6">
            <a:extLst>
              <a:ext uri="{FF2B5EF4-FFF2-40B4-BE49-F238E27FC236}">
                <a16:creationId xmlns:a16="http://schemas.microsoft.com/office/drawing/2014/main" id="{9726C189-ABC9-9B14-1D8F-7B6F8A48CA19}"/>
              </a:ext>
            </a:extLst>
          </p:cNvPr>
          <p:cNvPicPr>
            <a:picLocks noChangeAspect="1"/>
          </p:cNvPicPr>
          <p:nvPr/>
        </p:nvPicPr>
        <p:blipFill>
          <a:blip r:embed="rId3"/>
          <a:stretch>
            <a:fillRect/>
          </a:stretch>
        </p:blipFill>
        <p:spPr>
          <a:xfrm>
            <a:off x="982847" y="4071360"/>
            <a:ext cx="9069358" cy="1551464"/>
          </a:xfrm>
          <a:prstGeom prst="rect">
            <a:avLst/>
          </a:prstGeom>
        </p:spPr>
      </p:pic>
    </p:spTree>
    <p:extLst>
      <p:ext uri="{BB962C8B-B14F-4D97-AF65-F5344CB8AC3E}">
        <p14:creationId xmlns:p14="http://schemas.microsoft.com/office/powerpoint/2010/main" val="3452698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E070D-F620-F131-E94C-5745EDD12C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BAEB6-3DB5-B8C7-4980-1A7263F0674E}"/>
              </a:ext>
            </a:extLst>
          </p:cNvPr>
          <p:cNvSpPr>
            <a:spLocks noGrp="1"/>
          </p:cNvSpPr>
          <p:nvPr>
            <p:ph idx="1"/>
          </p:nvPr>
        </p:nvSpPr>
        <p:spPr>
          <a:xfrm>
            <a:off x="548952" y="1116499"/>
            <a:ext cx="10834396" cy="4351338"/>
          </a:xfrm>
        </p:spPr>
        <p:txBody>
          <a:bodyPr>
            <a:normAutofit lnSpcReduction="10000"/>
          </a:bodyPr>
          <a:lstStyle/>
          <a:p>
            <a:pPr marL="0" indent="0" algn="just">
              <a:buNone/>
            </a:pPr>
            <a:r>
              <a:rPr lang="en-US" dirty="0"/>
              <a:t>Exploration </a:t>
            </a:r>
          </a:p>
          <a:p>
            <a:pPr algn="just"/>
            <a:r>
              <a:rPr lang="en-US" dirty="0"/>
              <a:t>The method explores all actions even if it results in sub-optimal decisions. It is  considered to be an adventurous method. In games, it works by exploring all actions and observing  rewards.  </a:t>
            </a:r>
          </a:p>
          <a:p>
            <a:pPr marL="0" indent="0" algn="just">
              <a:buNone/>
            </a:pPr>
            <a:r>
              <a:rPr lang="en-US" dirty="0"/>
              <a:t>Exploitation </a:t>
            </a:r>
          </a:p>
          <a:p>
            <a:pPr algn="just"/>
            <a:r>
              <a:rPr lang="en-US" dirty="0"/>
              <a:t>It is a naïve approach that uses current knowledge and keeps exercising those  options repeatedly. Its aim is to choose only one action based on experience and always get the  same reward. This is not adventurous and is mostly suboptimal.  There must be a balance between exploration and exploitation for selection. Based on these  principles, selection policies can be designed.</a:t>
            </a:r>
            <a:endParaRPr lang="en-IN" dirty="0"/>
          </a:p>
        </p:txBody>
      </p:sp>
    </p:spTree>
    <p:extLst>
      <p:ext uri="{BB962C8B-B14F-4D97-AF65-F5344CB8AC3E}">
        <p14:creationId xmlns:p14="http://schemas.microsoft.com/office/powerpoint/2010/main" val="237038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7D72-6078-3B11-1CFF-5FE10BB8CC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4E42D-0209-F48B-4ADB-AC6A0EFC6D75}"/>
              </a:ext>
            </a:extLst>
          </p:cNvPr>
          <p:cNvSpPr>
            <a:spLocks noGrp="1"/>
          </p:cNvSpPr>
          <p:nvPr>
            <p:ph idx="1"/>
          </p:nvPr>
        </p:nvSpPr>
        <p:spPr>
          <a:xfrm>
            <a:off x="838200" y="466531"/>
            <a:ext cx="10515600" cy="5710432"/>
          </a:xfrm>
        </p:spPr>
        <p:txBody>
          <a:bodyPr>
            <a:normAutofit/>
          </a:bodyPr>
          <a:lstStyle/>
          <a:p>
            <a:pPr algn="just"/>
            <a:r>
              <a:rPr lang="en-US" dirty="0">
                <a:latin typeface="Times New Roman" panose="02020603050405020304" pitchFamily="18" charset="0"/>
                <a:cs typeface="Times New Roman" panose="02020603050405020304" pitchFamily="18" charset="0"/>
              </a:rPr>
              <a:t>Thus, reinforcement learning is a mathematical framework for learning. </a:t>
            </a:r>
          </a:p>
          <a:p>
            <a:pPr algn="just"/>
            <a:r>
              <a:rPr lang="en-US" dirty="0">
                <a:latin typeface="Times New Roman" panose="02020603050405020304" pitchFamily="18" charset="0"/>
                <a:cs typeface="Times New Roman" panose="02020603050405020304" pitchFamily="18" charset="0"/>
              </a:rPr>
              <a:t>There are two types of  reinforcement learning – </a:t>
            </a:r>
            <a:r>
              <a:rPr lang="en-US" b="1" u="sng" dirty="0">
                <a:latin typeface="Times New Roman" panose="02020603050405020304" pitchFamily="18" charset="0"/>
                <a:cs typeface="Times New Roman" panose="02020603050405020304" pitchFamily="18" charset="0"/>
              </a:rPr>
              <a:t>positive and negative</a:t>
            </a:r>
            <a:r>
              <a:rPr lang="en-US" dirty="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Positive reinforcement learning </a:t>
            </a:r>
            <a:r>
              <a:rPr lang="en-US" dirty="0">
                <a:latin typeface="Times New Roman" panose="02020603050405020304" pitchFamily="18" charset="0"/>
                <a:cs typeface="Times New Roman" panose="02020603050405020304" pitchFamily="18" charset="0"/>
              </a:rPr>
              <a:t>is a recurrence  of behaviour due to positive rewards. Rewards increase strength and the frequency of a specific  behaviour. This encourages to execute similar actions that yield maximum reward. </a:t>
            </a:r>
          </a:p>
          <a:p>
            <a:pPr algn="just"/>
            <a:r>
              <a:rPr lang="en-US" dirty="0">
                <a:latin typeface="Times New Roman" panose="02020603050405020304" pitchFamily="18" charset="0"/>
                <a:cs typeface="Times New Roman" panose="02020603050405020304" pitchFamily="18" charset="0"/>
              </a:rPr>
              <a:t>Similarly,  in </a:t>
            </a:r>
            <a:r>
              <a:rPr lang="en-US" b="1" dirty="0">
                <a:latin typeface="Times New Roman" panose="02020603050405020304" pitchFamily="18" charset="0"/>
                <a:cs typeface="Times New Roman" panose="02020603050405020304" pitchFamily="18" charset="0"/>
              </a:rPr>
              <a:t>negative reinforcement learning</a:t>
            </a:r>
            <a:r>
              <a:rPr lang="en-US" dirty="0">
                <a:latin typeface="Times New Roman" panose="02020603050405020304" pitchFamily="18" charset="0"/>
                <a:cs typeface="Times New Roman" panose="02020603050405020304" pitchFamily="18" charset="0"/>
              </a:rPr>
              <a:t>, negative rewards are used as a deterrent to weaken the  behaviour and to avoid it.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036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FB68-073E-1F62-1064-61231A75A8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3C3AB-7E65-A450-97FC-6FD2419B1144}"/>
              </a:ext>
            </a:extLst>
          </p:cNvPr>
          <p:cNvSpPr>
            <a:spLocks noGrp="1"/>
          </p:cNvSpPr>
          <p:nvPr>
            <p:ph idx="1"/>
          </p:nvPr>
        </p:nvSpPr>
        <p:spPr>
          <a:xfrm>
            <a:off x="651588" y="920555"/>
            <a:ext cx="10515600" cy="4351338"/>
          </a:xfrm>
        </p:spPr>
        <p:txBody>
          <a:bodyPr>
            <a:normAutofit fontScale="92500" lnSpcReduction="10000"/>
          </a:bodyPr>
          <a:lstStyle/>
          <a:p>
            <a:pPr algn="just"/>
            <a:r>
              <a:rPr lang="en-US" dirty="0"/>
              <a:t>Greedy Method  </a:t>
            </a:r>
          </a:p>
          <a:p>
            <a:pPr algn="just"/>
            <a:r>
              <a:rPr lang="en-US" dirty="0"/>
              <a:t>In the absence of any knowledge, picking the best action as of now is called greedy method.  This is based on the principle of exploitation. The information about greedy approach is given  in Box 14.1.  In a multi-arm bandit problem, initially all levers are tried. The agent notes down all the  rewards that are returned by these levers. By learning the lever that returns the maximum rewards,  the agent then uses it repeatedly to reap maximum reward. Say, for example, if the fifth lever  returns more money, then the same lever is pressed again and again to get maximum reward. This  is called greedy approach and hence there is no exploration part. For example, eight levers might  have returned more, but one may never know due to the experience with the fifth lever.</a:t>
            </a:r>
            <a:endParaRPr lang="en-IN" dirty="0"/>
          </a:p>
        </p:txBody>
      </p:sp>
    </p:spTree>
    <p:extLst>
      <p:ext uri="{BB962C8B-B14F-4D97-AF65-F5344CB8AC3E}">
        <p14:creationId xmlns:p14="http://schemas.microsoft.com/office/powerpoint/2010/main" val="2391303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CA1C3-8EB7-C34C-82A7-15277A42CD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AE92D6-4646-F1A2-31F0-91214D730BBF}"/>
              </a:ext>
            </a:extLst>
          </p:cNvPr>
          <p:cNvPicPr>
            <a:picLocks noChangeAspect="1"/>
          </p:cNvPicPr>
          <p:nvPr/>
        </p:nvPicPr>
        <p:blipFill>
          <a:blip r:embed="rId2"/>
          <a:stretch>
            <a:fillRect/>
          </a:stretch>
        </p:blipFill>
        <p:spPr>
          <a:xfrm>
            <a:off x="1324947" y="239271"/>
            <a:ext cx="9051576" cy="6379458"/>
          </a:xfrm>
          <a:prstGeom prst="rect">
            <a:avLst/>
          </a:prstGeom>
        </p:spPr>
      </p:pic>
    </p:spTree>
    <p:extLst>
      <p:ext uri="{BB962C8B-B14F-4D97-AF65-F5344CB8AC3E}">
        <p14:creationId xmlns:p14="http://schemas.microsoft.com/office/powerpoint/2010/main" val="3816002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D58C4-DFAC-E5CD-53C1-1AD21B430DA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173382C-3434-EB5A-29B9-8612810406EB}"/>
              </a:ext>
            </a:extLst>
          </p:cNvPr>
          <p:cNvPicPr>
            <a:picLocks noChangeAspect="1"/>
          </p:cNvPicPr>
          <p:nvPr/>
        </p:nvPicPr>
        <p:blipFill>
          <a:blip r:embed="rId2"/>
          <a:stretch>
            <a:fillRect/>
          </a:stretch>
        </p:blipFill>
        <p:spPr>
          <a:xfrm>
            <a:off x="243661" y="1268963"/>
            <a:ext cx="11539145" cy="4072640"/>
          </a:xfrm>
          <a:prstGeom prst="rect">
            <a:avLst/>
          </a:prstGeom>
        </p:spPr>
      </p:pic>
    </p:spTree>
    <p:extLst>
      <p:ext uri="{BB962C8B-B14F-4D97-AF65-F5344CB8AC3E}">
        <p14:creationId xmlns:p14="http://schemas.microsoft.com/office/powerpoint/2010/main" val="1756750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636D3-750B-D194-8097-1C07479E98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98ED247-02E1-67BD-C72C-E321C6527FFD}"/>
              </a:ext>
            </a:extLst>
          </p:cNvPr>
          <p:cNvPicPr>
            <a:picLocks noChangeAspect="1"/>
          </p:cNvPicPr>
          <p:nvPr/>
        </p:nvPicPr>
        <p:blipFill>
          <a:blip r:embed="rId2"/>
          <a:stretch>
            <a:fillRect/>
          </a:stretch>
        </p:blipFill>
        <p:spPr>
          <a:xfrm>
            <a:off x="472799" y="793102"/>
            <a:ext cx="11246401" cy="5476224"/>
          </a:xfrm>
          <a:prstGeom prst="rect">
            <a:avLst/>
          </a:prstGeom>
        </p:spPr>
      </p:pic>
    </p:spTree>
    <p:extLst>
      <p:ext uri="{BB962C8B-B14F-4D97-AF65-F5344CB8AC3E}">
        <p14:creationId xmlns:p14="http://schemas.microsoft.com/office/powerpoint/2010/main" val="1691287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5BA08-FC65-B4C8-EF05-3E5244FB6A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0369F-9ADD-6CF6-B2D4-B36CF4D0A037}"/>
              </a:ext>
            </a:extLst>
          </p:cNvPr>
          <p:cNvSpPr>
            <a:spLocks noGrp="1"/>
          </p:cNvSpPr>
          <p:nvPr>
            <p:ph idx="1"/>
          </p:nvPr>
        </p:nvSpPr>
        <p:spPr>
          <a:xfrm>
            <a:off x="618153" y="562914"/>
            <a:ext cx="10955694" cy="5732172"/>
          </a:xfrm>
        </p:spPr>
        <p:txBody>
          <a:bodyPr>
            <a:normAutofit/>
          </a:bodyPr>
          <a:lstStyle/>
          <a:p>
            <a:r>
              <a:rPr lang="en-US" dirty="0"/>
              <a:t>Reinforcement Agent Types</a:t>
            </a:r>
          </a:p>
          <a:p>
            <a:pPr marL="0" indent="0">
              <a:buNone/>
            </a:pPr>
            <a:r>
              <a:rPr lang="en-US" dirty="0"/>
              <a:t>  An agent can be characterized using these methods: </a:t>
            </a:r>
          </a:p>
          <a:p>
            <a:pPr marL="514350" indent="-514350">
              <a:buAutoNum type="arabicPeriod"/>
            </a:pPr>
            <a:r>
              <a:rPr lang="en-US" dirty="0"/>
              <a:t>Value-based approaches  </a:t>
            </a:r>
          </a:p>
          <a:p>
            <a:pPr marL="514350" indent="-514350">
              <a:buAutoNum type="arabicPeriod"/>
            </a:pPr>
            <a:r>
              <a:rPr lang="en-US" dirty="0"/>
              <a:t>Policy-based approaches  </a:t>
            </a:r>
          </a:p>
          <a:p>
            <a:pPr marL="514350" indent="-514350">
              <a:buAutoNum type="arabicPeriod"/>
            </a:pPr>
            <a:r>
              <a:rPr lang="en-US" dirty="0"/>
              <a:t>Hybrid methods  </a:t>
            </a:r>
          </a:p>
          <a:p>
            <a:pPr marL="514350" indent="-514350">
              <a:buAutoNum type="arabicPeriod"/>
            </a:pPr>
            <a:r>
              <a:rPr lang="en-US" dirty="0"/>
              <a:t>Model-based methods  </a:t>
            </a:r>
          </a:p>
          <a:p>
            <a:pPr marL="514350" indent="-514350">
              <a:buAutoNum type="arabicPeriod"/>
            </a:pPr>
            <a:r>
              <a:rPr lang="en-US" dirty="0"/>
              <a:t>Model free methods  </a:t>
            </a:r>
          </a:p>
          <a:p>
            <a:pPr marL="0" indent="0" algn="just">
              <a:buNone/>
            </a:pPr>
            <a:r>
              <a:rPr lang="en-US" dirty="0"/>
              <a:t>Value-based Approaches The aim of value-based approaches is to optimize V (s). Here, V (s)  is a function that returns the maximum expected future reward the agent will get at each state  discounted by a discount factor </a:t>
            </a:r>
            <a:r>
              <a:rPr lang="en-US" dirty="0" err="1"/>
              <a:t>lamda</a:t>
            </a:r>
            <a:r>
              <a:rPr lang="en-US" dirty="0"/>
              <a:t>. This value is then used to select the state for the agent. A large  value is chosen by the agent to pick the state.</a:t>
            </a:r>
            <a:endParaRPr lang="en-IN" dirty="0"/>
          </a:p>
        </p:txBody>
      </p:sp>
    </p:spTree>
    <p:extLst>
      <p:ext uri="{BB962C8B-B14F-4D97-AF65-F5344CB8AC3E}">
        <p14:creationId xmlns:p14="http://schemas.microsoft.com/office/powerpoint/2010/main" val="2162973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C432-E3D1-FD23-EEEF-5A77754824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2FB4A-17E2-B541-28C9-BE13604AFCE0}"/>
              </a:ext>
            </a:extLst>
          </p:cNvPr>
          <p:cNvSpPr>
            <a:spLocks noGrp="1"/>
          </p:cNvSpPr>
          <p:nvPr>
            <p:ph idx="1"/>
          </p:nvPr>
        </p:nvSpPr>
        <p:spPr>
          <a:xfrm>
            <a:off x="343677" y="926808"/>
            <a:ext cx="11226282" cy="5004383"/>
          </a:xfrm>
        </p:spPr>
        <p:txBody>
          <a:bodyPr>
            <a:normAutofit fontScale="85000" lnSpcReduction="20000"/>
          </a:bodyPr>
          <a:lstStyle/>
          <a:p>
            <a:pPr marL="0" indent="0" algn="just">
              <a:buNone/>
            </a:pPr>
            <a:r>
              <a:rPr lang="en-US" dirty="0"/>
              <a:t>Policy-based Approach </a:t>
            </a:r>
          </a:p>
          <a:p>
            <a:pPr algn="just"/>
            <a:r>
              <a:rPr lang="en-US" dirty="0"/>
              <a:t>The aim is to find an optimal policy. A policy p is a strategy. A policy  is a function that maps a state to a probability distribution of all possible actions in that strategy.  It aims to find the optimal policy to map each state to best action.  </a:t>
            </a:r>
          </a:p>
          <a:p>
            <a:pPr marL="0" indent="0" algn="just">
              <a:buNone/>
            </a:pPr>
            <a:r>
              <a:rPr lang="en-US" dirty="0"/>
              <a:t>Actor Critics Methods </a:t>
            </a:r>
          </a:p>
          <a:p>
            <a:pPr algn="just"/>
            <a:r>
              <a:rPr lang="en-US" dirty="0"/>
              <a:t>These are hybrid methods combining both value-based and policy-based  methods.  </a:t>
            </a:r>
          </a:p>
          <a:p>
            <a:pPr marL="0" indent="0" algn="just">
              <a:buNone/>
            </a:pPr>
            <a:r>
              <a:rPr lang="en-US" dirty="0"/>
              <a:t>Model-based Approach </a:t>
            </a:r>
          </a:p>
          <a:p>
            <a:pPr algn="just"/>
            <a:r>
              <a:rPr lang="en-US" dirty="0"/>
              <a:t>First, the model is constructed for the environment as it is available.  Markov Decision process is one way of modelling the given problem.  </a:t>
            </a:r>
          </a:p>
          <a:p>
            <a:pPr marL="0" indent="0" algn="just">
              <a:buNone/>
            </a:pPr>
            <a:r>
              <a:rPr lang="en-US" dirty="0"/>
              <a:t>Model-free Methods </a:t>
            </a:r>
          </a:p>
          <a:p>
            <a:pPr algn="just"/>
            <a:r>
              <a:rPr lang="en-US" dirty="0"/>
              <a:t>Here, models are not available and hence some methods are used to  simulate the model virtually. The techniques like temporal differencing and monte-</a:t>
            </a:r>
            <a:r>
              <a:rPr lang="en-US" dirty="0" err="1"/>
              <a:t>carlo</a:t>
            </a:r>
            <a:r>
              <a:rPr lang="en-US" dirty="0"/>
              <a:t> methods  are generally used to simulate such models. These techniques are discussed in section 14.8.</a:t>
            </a:r>
            <a:endParaRPr lang="en-IN" dirty="0"/>
          </a:p>
        </p:txBody>
      </p:sp>
    </p:spTree>
    <p:extLst>
      <p:ext uri="{BB962C8B-B14F-4D97-AF65-F5344CB8AC3E}">
        <p14:creationId xmlns:p14="http://schemas.microsoft.com/office/powerpoint/2010/main" val="3682715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9F84-A650-1AF0-E7F1-4627E3D5F8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DBC6C3-9AE8-D782-E3B1-07D219863504}"/>
              </a:ext>
            </a:extLst>
          </p:cNvPr>
          <p:cNvPicPr>
            <a:picLocks noChangeAspect="1"/>
          </p:cNvPicPr>
          <p:nvPr/>
        </p:nvPicPr>
        <p:blipFill>
          <a:blip r:embed="rId2"/>
          <a:stretch>
            <a:fillRect/>
          </a:stretch>
        </p:blipFill>
        <p:spPr>
          <a:xfrm>
            <a:off x="851815" y="1309562"/>
            <a:ext cx="10785121" cy="4238876"/>
          </a:xfrm>
          <a:prstGeom prst="rect">
            <a:avLst/>
          </a:prstGeom>
        </p:spPr>
      </p:pic>
    </p:spTree>
    <p:extLst>
      <p:ext uri="{BB962C8B-B14F-4D97-AF65-F5344CB8AC3E}">
        <p14:creationId xmlns:p14="http://schemas.microsoft.com/office/powerpoint/2010/main" val="2812839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0A1D-27F8-D6C1-E74D-1FFC9E615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9331D-D6A3-2520-53EA-FD20E1CA80D2}"/>
              </a:ext>
            </a:extLst>
          </p:cNvPr>
          <p:cNvSpPr>
            <a:spLocks noGrp="1"/>
          </p:cNvSpPr>
          <p:nvPr>
            <p:ph type="title"/>
          </p:nvPr>
        </p:nvSpPr>
        <p:spPr/>
        <p:txBody>
          <a:bodyPr/>
          <a:lstStyle/>
          <a:p>
            <a:r>
              <a:rPr lang="en-US" dirty="0"/>
              <a:t>14.7 MODEL-BASED LEARNING (PASSIVE LEARNING)</a:t>
            </a:r>
            <a:endParaRPr lang="en-IN" dirty="0"/>
          </a:p>
        </p:txBody>
      </p:sp>
      <p:sp>
        <p:nvSpPr>
          <p:cNvPr id="3" name="Content Placeholder 2">
            <a:extLst>
              <a:ext uri="{FF2B5EF4-FFF2-40B4-BE49-F238E27FC236}">
                <a16:creationId xmlns:a16="http://schemas.microsoft.com/office/drawing/2014/main" id="{8D438459-09F0-BA19-E63A-CEE46D7B5790}"/>
              </a:ext>
            </a:extLst>
          </p:cNvPr>
          <p:cNvSpPr>
            <a:spLocks noGrp="1"/>
          </p:cNvSpPr>
          <p:nvPr>
            <p:ph idx="1"/>
          </p:nvPr>
        </p:nvSpPr>
        <p:spPr/>
        <p:txBody>
          <a:bodyPr/>
          <a:lstStyle/>
          <a:p>
            <a:pPr algn="just"/>
            <a:r>
              <a:rPr lang="en-US" dirty="0"/>
              <a:t>Passive Learning means model-based environment, which is based on known environment.  By known environment, it means that for any state, the next state and action, the probability distribution is known.</a:t>
            </a:r>
          </a:p>
          <a:p>
            <a:pPr algn="just"/>
            <a:r>
              <a:rPr lang="en-US" dirty="0"/>
              <a:t> Markov Decision Process (MDP) and dynamic programming are excellent tools  for solving reinforcement problems.  </a:t>
            </a:r>
          </a:p>
          <a:p>
            <a:pPr algn="just"/>
            <a:r>
              <a:rPr lang="en-US" dirty="0"/>
              <a:t>The mathematical framework required for passive learning is provided by Markov Decision  Process. </a:t>
            </a:r>
          </a:p>
          <a:p>
            <a:pPr algn="just"/>
            <a:r>
              <a:rPr lang="en-US" dirty="0"/>
              <a:t>These model-based reinforcement problems can be solved using dynamic programming  (refer to Box 14.2) after the construction of the model using MDP.</a:t>
            </a:r>
            <a:endParaRPr lang="en-IN" dirty="0"/>
          </a:p>
        </p:txBody>
      </p:sp>
    </p:spTree>
    <p:extLst>
      <p:ext uri="{BB962C8B-B14F-4D97-AF65-F5344CB8AC3E}">
        <p14:creationId xmlns:p14="http://schemas.microsoft.com/office/powerpoint/2010/main" val="3730124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27E41-6D75-B24A-3FC2-87C6C9F9420F}"/>
              </a:ext>
            </a:extLst>
          </p:cNvPr>
          <p:cNvPicPr>
            <a:picLocks noChangeAspect="1"/>
          </p:cNvPicPr>
          <p:nvPr/>
        </p:nvPicPr>
        <p:blipFill>
          <a:blip r:embed="rId2"/>
          <a:stretch>
            <a:fillRect/>
          </a:stretch>
        </p:blipFill>
        <p:spPr>
          <a:xfrm>
            <a:off x="1001612" y="187052"/>
            <a:ext cx="9663277" cy="2985632"/>
          </a:xfrm>
          <a:prstGeom prst="rect">
            <a:avLst/>
          </a:prstGeom>
        </p:spPr>
      </p:pic>
    </p:spTree>
    <p:extLst>
      <p:ext uri="{BB962C8B-B14F-4D97-AF65-F5344CB8AC3E}">
        <p14:creationId xmlns:p14="http://schemas.microsoft.com/office/powerpoint/2010/main" val="3986412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7C475-D64A-D642-7485-40E7823C724B}"/>
              </a:ext>
            </a:extLst>
          </p:cNvPr>
          <p:cNvPicPr>
            <a:picLocks noChangeAspect="1"/>
          </p:cNvPicPr>
          <p:nvPr/>
        </p:nvPicPr>
        <p:blipFill>
          <a:blip r:embed="rId2"/>
          <a:stretch>
            <a:fillRect/>
          </a:stretch>
        </p:blipFill>
        <p:spPr>
          <a:xfrm>
            <a:off x="1043473" y="192832"/>
            <a:ext cx="10105053" cy="6315658"/>
          </a:xfrm>
          <a:prstGeom prst="rect">
            <a:avLst/>
          </a:prstGeom>
        </p:spPr>
      </p:pic>
    </p:spTree>
    <p:extLst>
      <p:ext uri="{BB962C8B-B14F-4D97-AF65-F5344CB8AC3E}">
        <p14:creationId xmlns:p14="http://schemas.microsoft.com/office/powerpoint/2010/main" val="68089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F6D2-2B19-75CA-9BBB-FA2BAD518D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3AA55-BDA8-46E4-12EB-89D320B48559}"/>
              </a:ext>
            </a:extLst>
          </p:cNvPr>
          <p:cNvSpPr>
            <a:spLocks noGrp="1"/>
          </p:cNvSpPr>
          <p:nvPr>
            <p:ph idx="1"/>
          </p:nvPr>
        </p:nvSpPr>
        <p:spPr>
          <a:xfrm>
            <a:off x="744894" y="957878"/>
            <a:ext cx="10515600" cy="4351338"/>
          </a:xfrm>
        </p:spPr>
        <p:txBody>
          <a:bodyPr/>
          <a:lstStyle/>
          <a:p>
            <a:pPr algn="just"/>
            <a:r>
              <a:rPr lang="en-US" dirty="0">
                <a:latin typeface="Times New Roman" panose="02020603050405020304" pitchFamily="18" charset="0"/>
                <a:cs typeface="Times New Roman" panose="02020603050405020304" pitchFamily="18" charset="0"/>
              </a:rPr>
              <a:t>In a </a:t>
            </a:r>
            <a:r>
              <a:rPr lang="en-US" b="1" dirty="0">
                <a:latin typeface="Times New Roman" panose="02020603050405020304" pitchFamily="18" charset="0"/>
                <a:cs typeface="Times New Roman" panose="02020603050405020304" pitchFamily="18" charset="0"/>
              </a:rPr>
              <a:t>maze game</a:t>
            </a:r>
            <a:r>
              <a:rPr lang="en-US" dirty="0">
                <a:latin typeface="Times New Roman" panose="02020603050405020304" pitchFamily="18" charset="0"/>
                <a:cs typeface="Times New Roman" panose="02020603050405020304" pitchFamily="18" charset="0"/>
              </a:rPr>
              <a:t>, there may a danger spot that may lead to loss. Negative  rewards can be designed for such spots so that the agent does not visit that spot. </a:t>
            </a:r>
          </a:p>
          <a:p>
            <a:pPr algn="just"/>
            <a:r>
              <a:rPr lang="en-US" dirty="0">
                <a:latin typeface="Times New Roman" panose="02020603050405020304" pitchFamily="18" charset="0"/>
                <a:cs typeface="Times New Roman" panose="02020603050405020304" pitchFamily="18" charset="0"/>
              </a:rPr>
              <a:t>Positive and  negative rewards are simulated in reinforcement learning, say +10 for positive reward and -10 for  some danger or negative reward.  </a:t>
            </a:r>
          </a:p>
          <a:p>
            <a:pPr algn="just"/>
            <a:r>
              <a:rPr lang="en-US" b="1" i="1" dirty="0">
                <a:latin typeface="Times New Roman" panose="02020603050405020304" pitchFamily="18" charset="0"/>
                <a:cs typeface="Times New Roman" panose="02020603050405020304" pitchFamily="18" charset="0"/>
              </a:rPr>
              <a:t>Reinforcement learning is an example of </a:t>
            </a:r>
            <a:r>
              <a:rPr lang="en-US" b="1" i="1" u="sng" dirty="0">
                <a:latin typeface="Times New Roman" panose="02020603050405020304" pitchFamily="18" charset="0"/>
                <a:cs typeface="Times New Roman" panose="02020603050405020304" pitchFamily="18" charset="0"/>
              </a:rPr>
              <a:t>semi-supervised learning technique</a:t>
            </a:r>
            <a:r>
              <a:rPr lang="en-US" b="1" i="1" dirty="0">
                <a:latin typeface="Times New Roman" panose="02020603050405020304" pitchFamily="18" charset="0"/>
                <a:cs typeface="Times New Roman" panose="02020603050405020304" pitchFamily="18" charset="0"/>
              </a:rPr>
              <a:t> and is used to  model sequential decision-making process.</a:t>
            </a:r>
            <a:endParaRPr lang="en-IN"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78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0E0BC-84FC-71FD-F360-85F762AFD312}"/>
              </a:ext>
            </a:extLst>
          </p:cNvPr>
          <p:cNvPicPr>
            <a:picLocks noChangeAspect="1"/>
          </p:cNvPicPr>
          <p:nvPr/>
        </p:nvPicPr>
        <p:blipFill>
          <a:blip r:embed="rId2"/>
          <a:stretch>
            <a:fillRect/>
          </a:stretch>
        </p:blipFill>
        <p:spPr>
          <a:xfrm>
            <a:off x="720271" y="1842719"/>
            <a:ext cx="10751457" cy="3172561"/>
          </a:xfrm>
          <a:prstGeom prst="rect">
            <a:avLst/>
          </a:prstGeom>
        </p:spPr>
      </p:pic>
    </p:spTree>
    <p:extLst>
      <p:ext uri="{BB962C8B-B14F-4D97-AF65-F5344CB8AC3E}">
        <p14:creationId xmlns:p14="http://schemas.microsoft.com/office/powerpoint/2010/main" val="2503710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E9BDC-31DC-5379-DC95-432C87E6B878}"/>
              </a:ext>
            </a:extLst>
          </p:cNvPr>
          <p:cNvPicPr>
            <a:picLocks noChangeAspect="1"/>
          </p:cNvPicPr>
          <p:nvPr/>
        </p:nvPicPr>
        <p:blipFill>
          <a:blip r:embed="rId2"/>
          <a:stretch>
            <a:fillRect/>
          </a:stretch>
        </p:blipFill>
        <p:spPr>
          <a:xfrm>
            <a:off x="445490" y="1882092"/>
            <a:ext cx="11301020" cy="3093815"/>
          </a:xfrm>
          <a:prstGeom prst="rect">
            <a:avLst/>
          </a:prstGeom>
        </p:spPr>
      </p:pic>
    </p:spTree>
    <p:extLst>
      <p:ext uri="{BB962C8B-B14F-4D97-AF65-F5344CB8AC3E}">
        <p14:creationId xmlns:p14="http://schemas.microsoft.com/office/powerpoint/2010/main" val="3869879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C4EFB-0A20-2ABB-10D7-FE274CE9E41A}"/>
              </a:ext>
            </a:extLst>
          </p:cNvPr>
          <p:cNvPicPr>
            <a:picLocks noChangeAspect="1"/>
          </p:cNvPicPr>
          <p:nvPr/>
        </p:nvPicPr>
        <p:blipFill>
          <a:blip r:embed="rId2"/>
          <a:stretch>
            <a:fillRect/>
          </a:stretch>
        </p:blipFill>
        <p:spPr>
          <a:xfrm>
            <a:off x="863600" y="661048"/>
            <a:ext cx="10627360" cy="5355148"/>
          </a:xfrm>
          <a:prstGeom prst="rect">
            <a:avLst/>
          </a:prstGeom>
        </p:spPr>
      </p:pic>
    </p:spTree>
    <p:extLst>
      <p:ext uri="{BB962C8B-B14F-4D97-AF65-F5344CB8AC3E}">
        <p14:creationId xmlns:p14="http://schemas.microsoft.com/office/powerpoint/2010/main" val="2771382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CDF55-DEED-D484-741F-88A3D85D6D06}"/>
              </a:ext>
            </a:extLst>
          </p:cNvPr>
          <p:cNvPicPr>
            <a:picLocks noChangeAspect="1"/>
          </p:cNvPicPr>
          <p:nvPr/>
        </p:nvPicPr>
        <p:blipFill>
          <a:blip r:embed="rId2"/>
          <a:stretch>
            <a:fillRect/>
          </a:stretch>
        </p:blipFill>
        <p:spPr>
          <a:xfrm>
            <a:off x="240381" y="701040"/>
            <a:ext cx="11348718" cy="5357025"/>
          </a:xfrm>
          <a:prstGeom prst="rect">
            <a:avLst/>
          </a:prstGeom>
        </p:spPr>
      </p:pic>
    </p:spTree>
    <p:extLst>
      <p:ext uri="{BB962C8B-B14F-4D97-AF65-F5344CB8AC3E}">
        <p14:creationId xmlns:p14="http://schemas.microsoft.com/office/powerpoint/2010/main" val="3143471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0B7D3-1C05-1BAC-FD08-16926ACCAFC4}"/>
              </a:ext>
            </a:extLst>
          </p:cNvPr>
          <p:cNvSpPr>
            <a:spLocks noGrp="1"/>
          </p:cNvSpPr>
          <p:nvPr>
            <p:ph idx="1"/>
          </p:nvPr>
        </p:nvSpPr>
        <p:spPr/>
        <p:txBody>
          <a:bodyPr/>
          <a:lstStyle/>
          <a:p>
            <a:pPr marL="0" indent="0">
              <a:buNone/>
            </a:pPr>
            <a:r>
              <a:rPr lang="en-US" dirty="0"/>
              <a:t>Algorithms for Solving Reinforcement Problems using Conventional Methods  </a:t>
            </a:r>
          </a:p>
          <a:p>
            <a:r>
              <a:rPr lang="en-US" dirty="0"/>
              <a:t>After defining the state-value and action-value functions, one can define the algorithms to solve  reinforcement problems. </a:t>
            </a:r>
          </a:p>
          <a:p>
            <a:pPr marL="0" indent="0">
              <a:buNone/>
            </a:pPr>
            <a:r>
              <a:rPr lang="en-US" dirty="0"/>
              <a:t>There are two types of algorithms:  </a:t>
            </a:r>
          </a:p>
          <a:p>
            <a:r>
              <a:rPr lang="en-US" dirty="0"/>
              <a:t>1. Value Iteration  </a:t>
            </a:r>
          </a:p>
          <a:p>
            <a:r>
              <a:rPr lang="en-US" dirty="0"/>
              <a:t>2. Policy Iteration</a:t>
            </a:r>
            <a:endParaRPr lang="en-IN" dirty="0"/>
          </a:p>
        </p:txBody>
      </p:sp>
    </p:spTree>
    <p:extLst>
      <p:ext uri="{BB962C8B-B14F-4D97-AF65-F5344CB8AC3E}">
        <p14:creationId xmlns:p14="http://schemas.microsoft.com/office/powerpoint/2010/main" val="653464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CE0816-6C70-6757-6AFF-42A9C69EA96D}"/>
              </a:ext>
            </a:extLst>
          </p:cNvPr>
          <p:cNvPicPr>
            <a:picLocks noChangeAspect="1"/>
          </p:cNvPicPr>
          <p:nvPr/>
        </p:nvPicPr>
        <p:blipFill>
          <a:blip r:embed="rId2"/>
          <a:stretch>
            <a:fillRect/>
          </a:stretch>
        </p:blipFill>
        <p:spPr>
          <a:xfrm>
            <a:off x="1306286" y="332041"/>
            <a:ext cx="9843210" cy="6184755"/>
          </a:xfrm>
          <a:prstGeom prst="rect">
            <a:avLst/>
          </a:prstGeom>
        </p:spPr>
      </p:pic>
    </p:spTree>
    <p:extLst>
      <p:ext uri="{BB962C8B-B14F-4D97-AF65-F5344CB8AC3E}">
        <p14:creationId xmlns:p14="http://schemas.microsoft.com/office/powerpoint/2010/main" val="347890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5095C-65A2-06FB-46C1-C4AAE71886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C0B8061-E1C4-F141-DBD1-6995C9EA1F4E}"/>
              </a:ext>
            </a:extLst>
          </p:cNvPr>
          <p:cNvPicPr>
            <a:picLocks noChangeAspect="1"/>
          </p:cNvPicPr>
          <p:nvPr/>
        </p:nvPicPr>
        <p:blipFill>
          <a:blip r:embed="rId2"/>
          <a:stretch>
            <a:fillRect/>
          </a:stretch>
        </p:blipFill>
        <p:spPr>
          <a:xfrm>
            <a:off x="1440048" y="392509"/>
            <a:ext cx="9311903" cy="6072981"/>
          </a:xfrm>
          <a:prstGeom prst="rect">
            <a:avLst/>
          </a:prstGeom>
        </p:spPr>
      </p:pic>
    </p:spTree>
    <p:extLst>
      <p:ext uri="{BB962C8B-B14F-4D97-AF65-F5344CB8AC3E}">
        <p14:creationId xmlns:p14="http://schemas.microsoft.com/office/powerpoint/2010/main" val="4289726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3FF8-68DE-7434-8CC0-489697A0D3E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D12964-2DC6-E88B-FA0B-064729C8B5F4}"/>
              </a:ext>
            </a:extLst>
          </p:cNvPr>
          <p:cNvPicPr>
            <a:picLocks noChangeAspect="1"/>
          </p:cNvPicPr>
          <p:nvPr/>
        </p:nvPicPr>
        <p:blipFill>
          <a:blip r:embed="rId2"/>
          <a:stretch>
            <a:fillRect/>
          </a:stretch>
        </p:blipFill>
        <p:spPr>
          <a:xfrm>
            <a:off x="1194318" y="187771"/>
            <a:ext cx="9358018" cy="6386935"/>
          </a:xfrm>
          <a:prstGeom prst="rect">
            <a:avLst/>
          </a:prstGeom>
        </p:spPr>
      </p:pic>
    </p:spTree>
    <p:extLst>
      <p:ext uri="{BB962C8B-B14F-4D97-AF65-F5344CB8AC3E}">
        <p14:creationId xmlns:p14="http://schemas.microsoft.com/office/powerpoint/2010/main" val="2902958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4C55-00FB-174F-BA82-7E4DF66A35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F480D3-668C-CF46-E041-0CB4CF1592BA}"/>
              </a:ext>
            </a:extLst>
          </p:cNvPr>
          <p:cNvPicPr>
            <a:picLocks noChangeAspect="1"/>
          </p:cNvPicPr>
          <p:nvPr/>
        </p:nvPicPr>
        <p:blipFill>
          <a:blip r:embed="rId2"/>
          <a:stretch>
            <a:fillRect/>
          </a:stretch>
        </p:blipFill>
        <p:spPr>
          <a:xfrm>
            <a:off x="1586204" y="283707"/>
            <a:ext cx="9175755" cy="6306117"/>
          </a:xfrm>
          <a:prstGeom prst="rect">
            <a:avLst/>
          </a:prstGeom>
        </p:spPr>
      </p:pic>
    </p:spTree>
    <p:extLst>
      <p:ext uri="{BB962C8B-B14F-4D97-AF65-F5344CB8AC3E}">
        <p14:creationId xmlns:p14="http://schemas.microsoft.com/office/powerpoint/2010/main" val="4240812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805B5-F8B8-0852-1C58-7E0A6073A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1B767-7C19-3793-83BF-081FA6B55025}"/>
              </a:ext>
            </a:extLst>
          </p:cNvPr>
          <p:cNvSpPr>
            <a:spLocks noGrp="1"/>
          </p:cNvSpPr>
          <p:nvPr>
            <p:ph type="title"/>
          </p:nvPr>
        </p:nvSpPr>
        <p:spPr>
          <a:xfrm>
            <a:off x="520959" y="420395"/>
            <a:ext cx="10515600" cy="521283"/>
          </a:xfrm>
        </p:spPr>
        <p:txBody>
          <a:bodyPr>
            <a:normAutofit fontScale="90000"/>
          </a:bodyPr>
          <a:lstStyle/>
          <a:p>
            <a:r>
              <a:rPr lang="en-US" dirty="0"/>
              <a:t>14.8 MODEL FREE METHODS</a:t>
            </a:r>
            <a:endParaRPr lang="en-IN" dirty="0"/>
          </a:p>
        </p:txBody>
      </p:sp>
      <p:sp>
        <p:nvSpPr>
          <p:cNvPr id="3" name="Content Placeholder 2">
            <a:extLst>
              <a:ext uri="{FF2B5EF4-FFF2-40B4-BE49-F238E27FC236}">
                <a16:creationId xmlns:a16="http://schemas.microsoft.com/office/drawing/2014/main" id="{CAB4D6C3-D971-0665-9E33-05CC87C4D197}"/>
              </a:ext>
            </a:extLst>
          </p:cNvPr>
          <p:cNvSpPr>
            <a:spLocks noGrp="1"/>
          </p:cNvSpPr>
          <p:nvPr>
            <p:ph idx="1"/>
          </p:nvPr>
        </p:nvSpPr>
        <p:spPr>
          <a:xfrm>
            <a:off x="670249" y="1253331"/>
            <a:ext cx="10515600" cy="4351338"/>
          </a:xfrm>
        </p:spPr>
        <p:txBody>
          <a:bodyPr>
            <a:normAutofit/>
          </a:bodyPr>
          <a:lstStyle/>
          <a:p>
            <a:pPr algn="just"/>
            <a:r>
              <a:rPr lang="en-US" dirty="0"/>
              <a:t>In model free methods, there is no complete knowledge of the environment. </a:t>
            </a:r>
          </a:p>
          <a:p>
            <a:pPr algn="just"/>
            <a:r>
              <a:rPr lang="en-US" dirty="0"/>
              <a:t>So, how to determine  the rewards then?  The simplest formulation is the method called episodic formulation. </a:t>
            </a:r>
          </a:p>
          <a:p>
            <a:pPr algn="just"/>
            <a:r>
              <a:rPr lang="en-US" dirty="0"/>
              <a:t>Recollect from section  14.2 that an episode is the path from start to the goal node. For example, the shortest path between  state A to state G in Figure 14.5 is called an episode.  </a:t>
            </a:r>
          </a:p>
          <a:p>
            <a:pPr algn="just"/>
            <a:r>
              <a:rPr lang="en-US" dirty="0"/>
              <a:t>The simplest way to determine rewards is to play the game. </a:t>
            </a:r>
            <a:endParaRPr lang="en-IN" dirty="0"/>
          </a:p>
        </p:txBody>
      </p:sp>
    </p:spTree>
    <p:extLst>
      <p:ext uri="{BB962C8B-B14F-4D97-AF65-F5344CB8AC3E}">
        <p14:creationId xmlns:p14="http://schemas.microsoft.com/office/powerpoint/2010/main" val="89341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EF0D-1C3D-8364-2341-F2396B556192}"/>
              </a:ext>
            </a:extLst>
          </p:cNvPr>
          <p:cNvSpPr>
            <a:spLocks noGrp="1"/>
          </p:cNvSpPr>
          <p:nvPr>
            <p:ph type="title"/>
          </p:nvPr>
        </p:nvSpPr>
        <p:spPr>
          <a:xfrm>
            <a:off x="838200" y="365125"/>
            <a:ext cx="10515600" cy="637765"/>
          </a:xfrm>
        </p:spPr>
        <p:txBody>
          <a:bodyPr>
            <a:normAutofit fontScale="90000"/>
          </a:bodyPr>
          <a:lstStyle/>
          <a:p>
            <a:r>
              <a:rPr lang="en-US" dirty="0"/>
              <a:t>14.2 SCOPE OF REINFORCEMENT LEARNING</a:t>
            </a:r>
            <a:endParaRPr lang="en-IN" dirty="0"/>
          </a:p>
        </p:txBody>
      </p:sp>
      <p:sp>
        <p:nvSpPr>
          <p:cNvPr id="3" name="Content Placeholder 2">
            <a:extLst>
              <a:ext uri="{FF2B5EF4-FFF2-40B4-BE49-F238E27FC236}">
                <a16:creationId xmlns:a16="http://schemas.microsoft.com/office/drawing/2014/main" id="{48C6FEDE-8EF8-AD77-9305-8233A8DFD74B}"/>
              </a:ext>
            </a:extLst>
          </p:cNvPr>
          <p:cNvSpPr>
            <a:spLocks noGrp="1"/>
          </p:cNvSpPr>
          <p:nvPr>
            <p:ph idx="1"/>
          </p:nvPr>
        </p:nvSpPr>
        <p:spPr>
          <a:xfrm>
            <a:off x="570271" y="1187860"/>
            <a:ext cx="11120283" cy="5124450"/>
          </a:xfrm>
        </p:spPr>
        <p:txBody>
          <a:bodyPr>
            <a:normAutofit/>
          </a:bodyPr>
          <a:lstStyle/>
          <a:p>
            <a:pPr algn="just"/>
            <a:r>
              <a:rPr lang="en-US" dirty="0">
                <a:latin typeface="Times New Roman" panose="02020603050405020304" pitchFamily="18" charset="0"/>
                <a:cs typeface="Times New Roman" panose="02020603050405020304" pitchFamily="18" charset="0"/>
              </a:rPr>
              <a:t>What are the situations where reinforcement learning can be used?  Consider the following grid game, where a robot  can move. </a:t>
            </a:r>
          </a:p>
          <a:p>
            <a:pPr algn="just"/>
            <a:r>
              <a:rPr lang="en-US" dirty="0">
                <a:latin typeface="Times New Roman" panose="02020603050405020304" pitchFamily="18" charset="0"/>
                <a:cs typeface="Times New Roman" panose="02020603050405020304" pitchFamily="18" charset="0"/>
              </a:rPr>
              <a:t>Assume the starting node is E and goal node is G, the game  is about finding the shortest path from starting to goal state. </a:t>
            </a:r>
          </a:p>
          <a:p>
            <a:pPr algn="just"/>
            <a:r>
              <a:rPr lang="en-US" dirty="0">
                <a:latin typeface="Times New Roman" panose="02020603050405020304" pitchFamily="18" charset="0"/>
                <a:cs typeface="Times New Roman" panose="02020603050405020304" pitchFamily="18" charset="0"/>
              </a:rPr>
              <a:t> Consider another grid game as shown in Figure 14.3.  </a:t>
            </a:r>
          </a:p>
          <a:p>
            <a:pPr algn="just"/>
            <a:r>
              <a:rPr lang="en-US" dirty="0">
                <a:latin typeface="Times New Roman" panose="02020603050405020304" pitchFamily="18" charset="0"/>
                <a:cs typeface="Times New Roman" panose="02020603050405020304" pitchFamily="18" charset="0"/>
              </a:rPr>
              <a:t>In this grid game, the grey tile indicates the danger, black is a block  and the tile with diagonal lines is the goal. </a:t>
            </a:r>
          </a:p>
          <a:p>
            <a:pPr algn="just"/>
            <a:r>
              <a:rPr lang="en-US" dirty="0">
                <a:latin typeface="Times New Roman" panose="02020603050405020304" pitchFamily="18" charset="0"/>
                <a:cs typeface="Times New Roman" panose="02020603050405020304" pitchFamily="18" charset="0"/>
              </a:rPr>
              <a:t>The aim is to start, say from  bottom-left grid, using the actions left, right, top and bottom to reach  the goal state.  </a:t>
            </a:r>
          </a:p>
        </p:txBody>
      </p:sp>
    </p:spTree>
    <p:extLst>
      <p:ext uri="{BB962C8B-B14F-4D97-AF65-F5344CB8AC3E}">
        <p14:creationId xmlns:p14="http://schemas.microsoft.com/office/powerpoint/2010/main" val="43563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FAD8-18F3-7990-410D-3E0C3700E2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B3A58-6640-C21B-E606-973361E39A7C}"/>
              </a:ext>
            </a:extLst>
          </p:cNvPr>
          <p:cNvSpPr>
            <a:spLocks noGrp="1"/>
          </p:cNvSpPr>
          <p:nvPr>
            <p:ph idx="1"/>
          </p:nvPr>
        </p:nvSpPr>
        <p:spPr>
          <a:xfrm>
            <a:off x="726233" y="659298"/>
            <a:ext cx="10515600" cy="5685517"/>
          </a:xfrm>
        </p:spPr>
        <p:txBody>
          <a:bodyPr>
            <a:normAutofit/>
          </a:bodyPr>
          <a:lstStyle/>
          <a:p>
            <a:pPr algn="just"/>
            <a:r>
              <a:rPr lang="en-US" dirty="0"/>
              <a:t>If the game ends in win, then all  actions that are encountered in the episode are given a reward, say +1. If the game is lost, then all  actions are given a value of -1. </a:t>
            </a:r>
          </a:p>
          <a:p>
            <a:pPr algn="just"/>
            <a:r>
              <a:rPr lang="en-US" dirty="0"/>
              <a:t>The only problem is that the game may be lost due to the last bad  move while all other actions may be good.  </a:t>
            </a:r>
          </a:p>
          <a:p>
            <a:pPr algn="just"/>
            <a:r>
              <a:rPr lang="en-US" dirty="0"/>
              <a:t>The second method is the continuous formulation. Here, the reward is determined after the  action. </a:t>
            </a:r>
          </a:p>
          <a:p>
            <a:pPr algn="just"/>
            <a:r>
              <a:rPr lang="en-US" dirty="0"/>
              <a:t>For example, in multi-arm bandit problem, the immediate reward of $1 - $10 can be an  example of continuous formulation. If the actual value is not known, then it can be estimated.  The third formulation is the discounted returns. The discounted return computed as the  long-term reward can be one solution.</a:t>
            </a:r>
            <a:endParaRPr lang="en-IN" dirty="0"/>
          </a:p>
        </p:txBody>
      </p:sp>
    </p:spTree>
    <p:extLst>
      <p:ext uri="{BB962C8B-B14F-4D97-AF65-F5344CB8AC3E}">
        <p14:creationId xmlns:p14="http://schemas.microsoft.com/office/powerpoint/2010/main" val="1010102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AEE2B-73D2-7D36-4F51-62960FF4C796}"/>
              </a:ext>
            </a:extLst>
          </p:cNvPr>
          <p:cNvSpPr>
            <a:spLocks noGrp="1"/>
          </p:cNvSpPr>
          <p:nvPr>
            <p:ph idx="1"/>
          </p:nvPr>
        </p:nvSpPr>
        <p:spPr>
          <a:xfrm>
            <a:off x="632927" y="817919"/>
            <a:ext cx="10515600" cy="5452252"/>
          </a:xfrm>
        </p:spPr>
        <p:txBody>
          <a:bodyPr>
            <a:normAutofit fontScale="92500" lnSpcReduction="10000"/>
          </a:bodyPr>
          <a:lstStyle/>
          <a:p>
            <a:pPr algn="just"/>
            <a:r>
              <a:rPr lang="en-US" dirty="0"/>
              <a:t>Some of these techniques are used in these model-free techniques such as:  </a:t>
            </a:r>
          </a:p>
          <a:p>
            <a:pPr algn="just"/>
            <a:r>
              <a:rPr lang="en-US" dirty="0"/>
              <a:t>1. Monte </a:t>
            </a:r>
            <a:r>
              <a:rPr lang="en-US" dirty="0" err="1"/>
              <a:t>carlo</a:t>
            </a:r>
            <a:r>
              <a:rPr lang="en-US" dirty="0"/>
              <a:t> (MC) methods  </a:t>
            </a:r>
          </a:p>
          <a:p>
            <a:pPr algn="just"/>
            <a:r>
              <a:rPr lang="en-US" dirty="0"/>
              <a:t>2. Temporal Difference Learning  One of the simplest ways of simulating a model is by using Monte-Carlo methods. This is  </a:t>
            </a:r>
            <a:r>
              <a:rPr lang="en-US" dirty="0" err="1"/>
              <a:t>dicussed</a:t>
            </a:r>
            <a:r>
              <a:rPr lang="en-US" dirty="0"/>
              <a:t> in the subsequent section.  </a:t>
            </a:r>
          </a:p>
          <a:p>
            <a:pPr algn="just"/>
            <a:endParaRPr lang="en-US" dirty="0"/>
          </a:p>
          <a:p>
            <a:pPr marL="0" indent="0" algn="just">
              <a:buNone/>
            </a:pPr>
            <a:r>
              <a:rPr lang="en-US" dirty="0"/>
              <a:t>14.8.1 Monte-Carlo Methods  </a:t>
            </a:r>
          </a:p>
          <a:p>
            <a:pPr marL="0" indent="0" algn="just">
              <a:buNone/>
            </a:pPr>
            <a:r>
              <a:rPr lang="en-US" dirty="0"/>
              <a:t>Monte Carlo (MC) methods do not assume any model. Therefore, complete knowledge of  the environment is not available. </a:t>
            </a:r>
          </a:p>
          <a:p>
            <a:pPr marL="0" indent="0" algn="just">
              <a:buNone/>
            </a:pPr>
            <a:r>
              <a:rPr lang="en-US" dirty="0"/>
              <a:t>This is similar to human and animal experience where the  knowledge is gained by experience, and experience is gained from the interaction with the  environment. MC uses the methods of experience as well as simulation to gain knowledge of  the environment.</a:t>
            </a:r>
            <a:endParaRPr lang="en-IN" dirty="0"/>
          </a:p>
        </p:txBody>
      </p:sp>
    </p:spTree>
    <p:extLst>
      <p:ext uri="{BB962C8B-B14F-4D97-AF65-F5344CB8AC3E}">
        <p14:creationId xmlns:p14="http://schemas.microsoft.com/office/powerpoint/2010/main" val="4041644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C3D90-AF8E-2860-263F-68DD6139FB7A}"/>
              </a:ext>
            </a:extLst>
          </p:cNvPr>
          <p:cNvSpPr>
            <a:spLocks noGrp="1"/>
          </p:cNvSpPr>
          <p:nvPr>
            <p:ph idx="1"/>
          </p:nvPr>
        </p:nvSpPr>
        <p:spPr>
          <a:xfrm>
            <a:off x="754223" y="631306"/>
            <a:ext cx="11114315" cy="5769494"/>
          </a:xfrm>
        </p:spPr>
        <p:txBody>
          <a:bodyPr>
            <a:normAutofit/>
          </a:bodyPr>
          <a:lstStyle/>
          <a:p>
            <a:pPr algn="just"/>
            <a:r>
              <a:rPr lang="en-US" dirty="0"/>
              <a:t>The experience is divided into many episodes. An episode, as discussed earlier, is a sequence  of states from starting state to goal state.  </a:t>
            </a:r>
          </a:p>
          <a:p>
            <a:pPr algn="just"/>
            <a:r>
              <a:rPr lang="en-US" dirty="0"/>
              <a:t>MC makes the following assumptions:  </a:t>
            </a:r>
          </a:p>
          <a:p>
            <a:pPr algn="just"/>
            <a:r>
              <a:rPr lang="en-US" dirty="0"/>
              <a:t>1. All episodes should terminate. No matter from where we start, the episode should end.  </a:t>
            </a:r>
          </a:p>
          <a:p>
            <a:pPr algn="just"/>
            <a:r>
              <a:rPr lang="en-US" dirty="0"/>
              <a:t>2. MC methods use value-action functions. These values are computed only after the  completion of the episode. So, MC methods are incremental methods.  The MC method collects the reward at the end of the episode. Then, it is used to find  maximum expected future reward. This method does not use expected return. Instead, it uses the  empirical mean as return. The total return over many episodes divided by the number of episodes  gives the average, alternative way to count every time a state is </a:t>
            </a:r>
            <a:r>
              <a:rPr lang="en-US" dirty="0" err="1"/>
              <a:t>encounted</a:t>
            </a:r>
            <a:r>
              <a:rPr lang="en-US" dirty="0"/>
              <a:t> and reward until  termination.</a:t>
            </a:r>
            <a:endParaRPr lang="en-IN" dirty="0"/>
          </a:p>
        </p:txBody>
      </p:sp>
    </p:spTree>
    <p:extLst>
      <p:ext uri="{BB962C8B-B14F-4D97-AF65-F5344CB8AC3E}">
        <p14:creationId xmlns:p14="http://schemas.microsoft.com/office/powerpoint/2010/main" val="698404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DCEE-F006-331D-5725-866CD86D1865}"/>
              </a:ext>
            </a:extLst>
          </p:cNvPr>
          <p:cNvSpPr>
            <a:spLocks noGrp="1"/>
          </p:cNvSpPr>
          <p:nvPr>
            <p:ph type="title"/>
          </p:nvPr>
        </p:nvSpPr>
        <p:spPr>
          <a:xfrm>
            <a:off x="513080" y="188277"/>
            <a:ext cx="10515600" cy="1325563"/>
          </a:xfrm>
        </p:spPr>
        <p:txBody>
          <a:bodyPr/>
          <a:lstStyle/>
          <a:p>
            <a:r>
              <a:rPr lang="en-US" dirty="0"/>
              <a:t>14.8.2 Temporal Difference Learning</a:t>
            </a:r>
            <a:endParaRPr lang="en-IN" dirty="0"/>
          </a:p>
        </p:txBody>
      </p:sp>
      <p:sp>
        <p:nvSpPr>
          <p:cNvPr id="3" name="Content Placeholder 2">
            <a:extLst>
              <a:ext uri="{FF2B5EF4-FFF2-40B4-BE49-F238E27FC236}">
                <a16:creationId xmlns:a16="http://schemas.microsoft.com/office/drawing/2014/main" id="{19C553F1-902E-58C4-88E2-1AD776908097}"/>
              </a:ext>
            </a:extLst>
          </p:cNvPr>
          <p:cNvSpPr>
            <a:spLocks noGrp="1"/>
          </p:cNvSpPr>
          <p:nvPr>
            <p:ph idx="1"/>
          </p:nvPr>
        </p:nvSpPr>
        <p:spPr>
          <a:xfrm>
            <a:off x="838200" y="1513840"/>
            <a:ext cx="10515600" cy="5130799"/>
          </a:xfrm>
        </p:spPr>
        <p:txBody>
          <a:bodyPr>
            <a:normAutofit/>
          </a:bodyPr>
          <a:lstStyle/>
          <a:p>
            <a:pPr algn="just"/>
            <a:r>
              <a:rPr lang="en-US" dirty="0"/>
              <a:t>Temporal Difference (TD) learning is an alternative of Monte Carlo method. It is model free.  It learns from environment based on experience and interaction as MC methods are based on the  principle of bootstrapping. </a:t>
            </a:r>
          </a:p>
          <a:p>
            <a:pPr algn="just"/>
            <a:r>
              <a:rPr lang="en-US" dirty="0"/>
              <a:t>TD is called bootstrapping method because the update is based on  the existing estimate and future reward. </a:t>
            </a:r>
          </a:p>
          <a:p>
            <a:pPr algn="just"/>
            <a:r>
              <a:rPr lang="en-US" dirty="0"/>
              <a:t>The difference is the updated new estimate. In TD method,  in every stop an estimate of the final reward is calculated at each state. Then, immediately the </a:t>
            </a:r>
            <a:r>
              <a:rPr lang="en-US" dirty="0" err="1"/>
              <a:t>stateaction</a:t>
            </a:r>
            <a:r>
              <a:rPr lang="en-US" dirty="0"/>
              <a:t> is updated for every step.  </a:t>
            </a:r>
          </a:p>
          <a:p>
            <a:pPr algn="just"/>
            <a:r>
              <a:rPr lang="en-US" dirty="0"/>
              <a:t>Unlike Monte Carlo method that computes the rewards at the end of the episode, TD Learning  computes the rewards at every step. The difference is listed in the following Table 14.4.</a:t>
            </a:r>
            <a:endParaRPr lang="en-IN" dirty="0"/>
          </a:p>
        </p:txBody>
      </p:sp>
    </p:spTree>
    <p:extLst>
      <p:ext uri="{BB962C8B-B14F-4D97-AF65-F5344CB8AC3E}">
        <p14:creationId xmlns:p14="http://schemas.microsoft.com/office/powerpoint/2010/main" val="3846575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4BE980-48EE-0E2C-F12D-C4DAD264116B}"/>
              </a:ext>
            </a:extLst>
          </p:cNvPr>
          <p:cNvPicPr>
            <a:picLocks noChangeAspect="1"/>
          </p:cNvPicPr>
          <p:nvPr/>
        </p:nvPicPr>
        <p:blipFill>
          <a:blip r:embed="rId2"/>
          <a:stretch>
            <a:fillRect/>
          </a:stretch>
        </p:blipFill>
        <p:spPr>
          <a:xfrm>
            <a:off x="554185" y="363894"/>
            <a:ext cx="11025449" cy="6095801"/>
          </a:xfrm>
          <a:prstGeom prst="rect">
            <a:avLst/>
          </a:prstGeom>
        </p:spPr>
      </p:pic>
    </p:spTree>
    <p:extLst>
      <p:ext uri="{BB962C8B-B14F-4D97-AF65-F5344CB8AC3E}">
        <p14:creationId xmlns:p14="http://schemas.microsoft.com/office/powerpoint/2010/main" val="453606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CF20B5-941B-211B-BDF8-C72992F748B8}"/>
              </a:ext>
            </a:extLst>
          </p:cNvPr>
          <p:cNvPicPr>
            <a:picLocks noChangeAspect="1"/>
          </p:cNvPicPr>
          <p:nvPr/>
        </p:nvPicPr>
        <p:blipFill>
          <a:blip r:embed="rId2"/>
          <a:stretch>
            <a:fillRect/>
          </a:stretch>
        </p:blipFill>
        <p:spPr>
          <a:xfrm>
            <a:off x="463629" y="839755"/>
            <a:ext cx="10828856" cy="5004322"/>
          </a:xfrm>
          <a:prstGeom prst="rect">
            <a:avLst/>
          </a:prstGeom>
        </p:spPr>
      </p:pic>
    </p:spTree>
    <p:extLst>
      <p:ext uri="{BB962C8B-B14F-4D97-AF65-F5344CB8AC3E}">
        <p14:creationId xmlns:p14="http://schemas.microsoft.com/office/powerpoint/2010/main" val="1002935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A4B6-FDB7-3F5A-5D71-9CABE225368A}"/>
              </a:ext>
            </a:extLst>
          </p:cNvPr>
          <p:cNvSpPr>
            <a:spLocks noGrp="1"/>
          </p:cNvSpPr>
          <p:nvPr>
            <p:ph type="title"/>
          </p:nvPr>
        </p:nvSpPr>
        <p:spPr>
          <a:xfrm>
            <a:off x="695960" y="222885"/>
            <a:ext cx="10515600" cy="671195"/>
          </a:xfrm>
        </p:spPr>
        <p:txBody>
          <a:bodyPr>
            <a:normAutofit fontScale="90000"/>
          </a:bodyPr>
          <a:lstStyle/>
          <a:p>
            <a:r>
              <a:rPr lang="en-US" dirty="0"/>
              <a:t>14.9 Q-LEARNING</a:t>
            </a:r>
            <a:endParaRPr lang="en-IN" dirty="0"/>
          </a:p>
        </p:txBody>
      </p:sp>
      <p:sp>
        <p:nvSpPr>
          <p:cNvPr id="3" name="Content Placeholder 2">
            <a:extLst>
              <a:ext uri="{FF2B5EF4-FFF2-40B4-BE49-F238E27FC236}">
                <a16:creationId xmlns:a16="http://schemas.microsoft.com/office/drawing/2014/main" id="{0CE17900-4247-71EA-C664-D9ADAFDBE1D6}"/>
              </a:ext>
            </a:extLst>
          </p:cNvPr>
          <p:cNvSpPr>
            <a:spLocks noGrp="1"/>
          </p:cNvSpPr>
          <p:nvPr>
            <p:ph idx="1"/>
          </p:nvPr>
        </p:nvSpPr>
        <p:spPr>
          <a:xfrm>
            <a:off x="695960" y="1155064"/>
            <a:ext cx="10515600" cy="5286375"/>
          </a:xfrm>
        </p:spPr>
        <p:txBody>
          <a:bodyPr>
            <a:normAutofit fontScale="92500" lnSpcReduction="10000"/>
          </a:bodyPr>
          <a:lstStyle/>
          <a:p>
            <a:pPr algn="just"/>
            <a:r>
              <a:rPr lang="en-US" dirty="0"/>
              <a:t>Q-Learning is an off-policy method because Q is updated based on policies that are implicit to Q  and is better guaranteed for maximum returns. Q indicates Quality. </a:t>
            </a:r>
          </a:p>
          <a:p>
            <a:pPr algn="just"/>
            <a:r>
              <a:rPr lang="en-US" dirty="0"/>
              <a:t>What is Q-value? Q (s, a) is a  numerical value assigned to a state-action pair. It means a value of the action that is performed in  state ‘s’.  Here, the main objective is to find Q-Value? </a:t>
            </a:r>
          </a:p>
          <a:p>
            <a:pPr algn="just"/>
            <a:r>
              <a:rPr lang="en-US" dirty="0"/>
              <a:t>Q-value is nothing but the immediate reward and  other rewards that are yet to come, known as total return reward. </a:t>
            </a:r>
          </a:p>
          <a:p>
            <a:pPr algn="just"/>
            <a:r>
              <a:rPr lang="en-US" dirty="0"/>
              <a:t>To compute the total return  reward, these information are necessary</a:t>
            </a:r>
            <a:r>
              <a:rPr lang="en-US"/>
              <a:t>.  </a:t>
            </a:r>
          </a:p>
          <a:p>
            <a:pPr algn="just"/>
            <a:r>
              <a:rPr lang="en-US"/>
              <a:t>1</a:t>
            </a:r>
            <a:r>
              <a:rPr lang="en-US" dirty="0"/>
              <a:t>. Starting state  </a:t>
            </a:r>
          </a:p>
          <a:p>
            <a:pPr algn="just"/>
            <a:r>
              <a:rPr lang="en-US" dirty="0"/>
              <a:t>2. Action  </a:t>
            </a:r>
          </a:p>
          <a:p>
            <a:pPr algn="just"/>
            <a:r>
              <a:rPr lang="en-US" dirty="0"/>
              <a:t>3. Reward  </a:t>
            </a:r>
          </a:p>
          <a:p>
            <a:pPr algn="just"/>
            <a:r>
              <a:rPr lang="en-US" dirty="0"/>
              <a:t>4. New state</a:t>
            </a:r>
            <a:endParaRPr lang="en-IN" dirty="0"/>
          </a:p>
        </p:txBody>
      </p:sp>
    </p:spTree>
    <p:extLst>
      <p:ext uri="{BB962C8B-B14F-4D97-AF65-F5344CB8AC3E}">
        <p14:creationId xmlns:p14="http://schemas.microsoft.com/office/powerpoint/2010/main" val="2440069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0977ED-DF24-4D76-FAF4-68AF910E1A73}"/>
              </a:ext>
            </a:extLst>
          </p:cNvPr>
          <p:cNvPicPr>
            <a:picLocks noChangeAspect="1"/>
          </p:cNvPicPr>
          <p:nvPr/>
        </p:nvPicPr>
        <p:blipFill>
          <a:blip r:embed="rId2"/>
          <a:stretch>
            <a:fillRect/>
          </a:stretch>
        </p:blipFill>
        <p:spPr>
          <a:xfrm>
            <a:off x="713283" y="494522"/>
            <a:ext cx="10415899" cy="5827705"/>
          </a:xfrm>
          <a:prstGeom prst="rect">
            <a:avLst/>
          </a:prstGeom>
        </p:spPr>
      </p:pic>
    </p:spTree>
    <p:extLst>
      <p:ext uri="{BB962C8B-B14F-4D97-AF65-F5344CB8AC3E}">
        <p14:creationId xmlns:p14="http://schemas.microsoft.com/office/powerpoint/2010/main" val="16046119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143A9-1D87-C4C9-1A98-55ED332B8C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1B21A-1864-1942-7143-146A2D563B01}"/>
              </a:ext>
            </a:extLst>
          </p:cNvPr>
          <p:cNvPicPr>
            <a:picLocks noChangeAspect="1"/>
          </p:cNvPicPr>
          <p:nvPr/>
        </p:nvPicPr>
        <p:blipFill>
          <a:blip r:embed="rId2"/>
          <a:stretch>
            <a:fillRect/>
          </a:stretch>
        </p:blipFill>
        <p:spPr>
          <a:xfrm>
            <a:off x="686254" y="447869"/>
            <a:ext cx="10242727" cy="3723740"/>
          </a:xfrm>
          <a:prstGeom prst="rect">
            <a:avLst/>
          </a:prstGeom>
        </p:spPr>
      </p:pic>
    </p:spTree>
    <p:extLst>
      <p:ext uri="{BB962C8B-B14F-4D97-AF65-F5344CB8AC3E}">
        <p14:creationId xmlns:p14="http://schemas.microsoft.com/office/powerpoint/2010/main" val="579440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8A583-621E-E67A-5BD5-A7A8DF9FEF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CE93CB-47C7-D61D-55F6-90F9E74047F1}"/>
              </a:ext>
            </a:extLst>
          </p:cNvPr>
          <p:cNvPicPr>
            <a:picLocks noChangeAspect="1"/>
          </p:cNvPicPr>
          <p:nvPr/>
        </p:nvPicPr>
        <p:blipFill>
          <a:blip r:embed="rId2"/>
          <a:stretch>
            <a:fillRect/>
          </a:stretch>
        </p:blipFill>
        <p:spPr>
          <a:xfrm>
            <a:off x="1240318" y="401216"/>
            <a:ext cx="10091441" cy="5480371"/>
          </a:xfrm>
          <a:prstGeom prst="rect">
            <a:avLst/>
          </a:prstGeom>
        </p:spPr>
      </p:pic>
    </p:spTree>
    <p:extLst>
      <p:ext uri="{BB962C8B-B14F-4D97-AF65-F5344CB8AC3E}">
        <p14:creationId xmlns:p14="http://schemas.microsoft.com/office/powerpoint/2010/main" val="161657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9E8F7-4A09-49CA-6ED2-B4F420D81939}"/>
              </a:ext>
            </a:extLst>
          </p:cNvPr>
          <p:cNvSpPr>
            <a:spLocks noGrp="1"/>
          </p:cNvSpPr>
          <p:nvPr>
            <p:ph idx="1"/>
          </p:nvPr>
        </p:nvSpPr>
        <p:spPr>
          <a:xfrm>
            <a:off x="838200" y="900545"/>
            <a:ext cx="10515600" cy="5276418"/>
          </a:xfrm>
        </p:spPr>
        <p:txBody>
          <a:bodyPr/>
          <a:lstStyle/>
          <a:p>
            <a:pPr algn="just"/>
            <a:r>
              <a:rPr lang="en-US" dirty="0">
                <a:latin typeface="Times New Roman" panose="02020603050405020304" pitchFamily="18" charset="0"/>
                <a:cs typeface="Times New Roman" panose="02020603050405020304" pitchFamily="18" charset="0"/>
              </a:rPr>
              <a:t>Reinforcement learning is highly suitable for solving problems  like this, especially the ones with </a:t>
            </a:r>
            <a:r>
              <a:rPr lang="en-US" b="1" dirty="0">
                <a:latin typeface="Times New Roman" panose="02020603050405020304" pitchFamily="18" charset="0"/>
                <a:cs typeface="Times New Roman" panose="02020603050405020304" pitchFamily="18" charset="0"/>
              </a:rPr>
              <a:t>uncertainty. </a:t>
            </a:r>
          </a:p>
          <a:p>
            <a:pPr algn="just"/>
            <a:r>
              <a:rPr lang="en-US" b="1" dirty="0">
                <a:latin typeface="Times New Roman" panose="02020603050405020304" pitchFamily="18" charset="0"/>
                <a:cs typeface="Times New Roman" panose="02020603050405020304" pitchFamily="18" charset="0"/>
              </a:rPr>
              <a:t>Reinforcement is not suitable for environments where complete information is available. </a:t>
            </a:r>
          </a:p>
          <a:p>
            <a:pPr algn="just"/>
            <a:r>
              <a:rPr lang="en-US" dirty="0">
                <a:latin typeface="Times New Roman" panose="02020603050405020304" pitchFamily="18" charset="0"/>
                <a:cs typeface="Times New Roman" panose="02020603050405020304" pitchFamily="18" charset="0"/>
              </a:rPr>
              <a:t> For example, the problems like object detection can be better solved  using a classifier than by reinforcement learning. </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352723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95D0-9B38-4461-3DDD-834067252A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930887-E003-E59E-77A6-4F5A3DC4FFE0}"/>
              </a:ext>
            </a:extLst>
          </p:cNvPr>
          <p:cNvPicPr>
            <a:picLocks noChangeAspect="1"/>
          </p:cNvPicPr>
          <p:nvPr/>
        </p:nvPicPr>
        <p:blipFill>
          <a:blip r:embed="rId2"/>
          <a:stretch>
            <a:fillRect/>
          </a:stretch>
        </p:blipFill>
        <p:spPr>
          <a:xfrm>
            <a:off x="933061" y="239114"/>
            <a:ext cx="10012873" cy="6198446"/>
          </a:xfrm>
          <a:prstGeom prst="rect">
            <a:avLst/>
          </a:prstGeom>
        </p:spPr>
      </p:pic>
    </p:spTree>
    <p:extLst>
      <p:ext uri="{BB962C8B-B14F-4D97-AF65-F5344CB8AC3E}">
        <p14:creationId xmlns:p14="http://schemas.microsoft.com/office/powerpoint/2010/main" val="2716055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82002-0D48-B113-3DA9-A888A36C0F98}"/>
              </a:ext>
            </a:extLst>
          </p:cNvPr>
          <p:cNvPicPr>
            <a:picLocks noChangeAspect="1"/>
          </p:cNvPicPr>
          <p:nvPr/>
        </p:nvPicPr>
        <p:blipFill>
          <a:blip r:embed="rId2"/>
          <a:stretch>
            <a:fillRect/>
          </a:stretch>
        </p:blipFill>
        <p:spPr>
          <a:xfrm>
            <a:off x="1222311" y="182185"/>
            <a:ext cx="9760554" cy="6398066"/>
          </a:xfrm>
          <a:prstGeom prst="rect">
            <a:avLst/>
          </a:prstGeom>
        </p:spPr>
      </p:pic>
    </p:spTree>
    <p:extLst>
      <p:ext uri="{BB962C8B-B14F-4D97-AF65-F5344CB8AC3E}">
        <p14:creationId xmlns:p14="http://schemas.microsoft.com/office/powerpoint/2010/main" val="2099516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9B3D1-D8A3-1C86-4DC3-1A7494FCDFC4}"/>
              </a:ext>
            </a:extLst>
          </p:cNvPr>
          <p:cNvPicPr>
            <a:picLocks noChangeAspect="1"/>
          </p:cNvPicPr>
          <p:nvPr/>
        </p:nvPicPr>
        <p:blipFill>
          <a:blip r:embed="rId2"/>
          <a:stretch>
            <a:fillRect/>
          </a:stretch>
        </p:blipFill>
        <p:spPr>
          <a:xfrm>
            <a:off x="749040" y="503855"/>
            <a:ext cx="11052428" cy="5627466"/>
          </a:xfrm>
          <a:prstGeom prst="rect">
            <a:avLst/>
          </a:prstGeom>
        </p:spPr>
      </p:pic>
    </p:spTree>
    <p:extLst>
      <p:ext uri="{BB962C8B-B14F-4D97-AF65-F5344CB8AC3E}">
        <p14:creationId xmlns:p14="http://schemas.microsoft.com/office/powerpoint/2010/main" val="194269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F8DBD-8737-DAE3-619C-231594B75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CCE6F-C02A-2E6F-5675-FC1C5DA04419}"/>
              </a:ext>
            </a:extLst>
          </p:cNvPr>
          <p:cNvSpPr>
            <a:spLocks noGrp="1"/>
          </p:cNvSpPr>
          <p:nvPr>
            <p:ph type="title"/>
          </p:nvPr>
        </p:nvSpPr>
        <p:spPr>
          <a:xfrm>
            <a:off x="446315" y="449031"/>
            <a:ext cx="10515600" cy="614589"/>
          </a:xfrm>
        </p:spPr>
        <p:txBody>
          <a:bodyPr>
            <a:normAutofit fontScale="90000"/>
          </a:bodyPr>
          <a:lstStyle/>
          <a:p>
            <a:r>
              <a:rPr lang="en-US" dirty="0"/>
              <a:t>Characteristics of Reinforcement Learning</a:t>
            </a:r>
            <a:endParaRPr lang="en-IN" dirty="0"/>
          </a:p>
        </p:txBody>
      </p:sp>
      <p:sp>
        <p:nvSpPr>
          <p:cNvPr id="3" name="Content Placeholder 2">
            <a:extLst>
              <a:ext uri="{FF2B5EF4-FFF2-40B4-BE49-F238E27FC236}">
                <a16:creationId xmlns:a16="http://schemas.microsoft.com/office/drawing/2014/main" id="{62D98E96-74F1-CB9F-C3EF-F267212F51CA}"/>
              </a:ext>
            </a:extLst>
          </p:cNvPr>
          <p:cNvSpPr>
            <a:spLocks noGrp="1"/>
          </p:cNvSpPr>
          <p:nvPr>
            <p:ph idx="1"/>
          </p:nvPr>
        </p:nvSpPr>
        <p:spPr>
          <a:xfrm>
            <a:off x="688910" y="2161527"/>
            <a:ext cx="10515600" cy="4351338"/>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Sequential decision making </a:t>
            </a:r>
            <a:r>
              <a:rPr lang="en-US" dirty="0">
                <a:latin typeface="Times New Roman" panose="02020603050405020304" pitchFamily="18" charset="0"/>
                <a:cs typeface="Times New Roman" panose="02020603050405020304" pitchFamily="18" charset="0"/>
              </a:rPr>
              <a:t>– Consider the Figure 14.3. It can  be seen the path from start to goal is not done in one step.  It is a sequence of decisions that leads to the goal. One wrong  move may result in a failure. This is the main characteristic of  reinforcement learning.  </a:t>
            </a:r>
          </a:p>
          <a:p>
            <a:pPr marL="0" indent="0" algn="just">
              <a:buNone/>
            </a:pPr>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Delayed feedback </a:t>
            </a:r>
            <a:r>
              <a:rPr lang="en-US" dirty="0">
                <a:latin typeface="Times New Roman" panose="02020603050405020304" pitchFamily="18" charset="0"/>
                <a:cs typeface="Times New Roman" panose="02020603050405020304" pitchFamily="18" charset="0"/>
              </a:rPr>
              <a:t>– Often, rewards are not immediate. One must spend many moves to get  final success or failure. Feedback in terms of reward is often delayed.  </a:t>
            </a:r>
          </a:p>
          <a:p>
            <a:pPr marL="0" indent="0" algn="just">
              <a:buNone/>
            </a:pPr>
            <a:r>
              <a:rPr lang="en-US" dirty="0">
                <a:latin typeface="Times New Roman" panose="02020603050405020304" pitchFamily="18" charset="0"/>
                <a:cs typeface="Times New Roman" panose="02020603050405020304" pitchFamily="18" charset="0"/>
              </a:rPr>
              <a:t>3. The agent actions are interdependent as any action affects the subsequent actions.  For example, one wrong move of an agent may lead to failure.  </a:t>
            </a:r>
          </a:p>
          <a:p>
            <a:pPr marL="0" indent="0" algn="just">
              <a:buNone/>
            </a:pPr>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Time related </a:t>
            </a:r>
            <a:r>
              <a:rPr lang="en-US" dirty="0">
                <a:latin typeface="Times New Roman" panose="02020603050405020304" pitchFamily="18" charset="0"/>
                <a:cs typeface="Times New Roman" panose="02020603050405020304" pitchFamily="18" charset="0"/>
              </a:rPr>
              <a:t>– All actions are associated with time stamps inherently as all actions are  ordered as per the timeline inherently.</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4828408-4E38-15EC-29B6-259C0B143AEB}"/>
              </a:ext>
            </a:extLst>
          </p:cNvPr>
          <p:cNvPicPr>
            <a:picLocks noChangeAspect="1"/>
          </p:cNvPicPr>
          <p:nvPr/>
        </p:nvPicPr>
        <p:blipFill>
          <a:blip r:embed="rId2"/>
          <a:stretch>
            <a:fillRect/>
          </a:stretch>
        </p:blipFill>
        <p:spPr>
          <a:xfrm>
            <a:off x="9542093" y="65314"/>
            <a:ext cx="2065199" cy="1996613"/>
          </a:xfrm>
          <a:prstGeom prst="rect">
            <a:avLst/>
          </a:prstGeom>
        </p:spPr>
      </p:pic>
    </p:spTree>
    <p:extLst>
      <p:ext uri="{BB962C8B-B14F-4D97-AF65-F5344CB8AC3E}">
        <p14:creationId xmlns:p14="http://schemas.microsoft.com/office/powerpoint/2010/main" val="42283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144A8-BC55-B252-160F-CC623B268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01B55-5998-2DDA-FBC3-3FA5020133C2}"/>
              </a:ext>
            </a:extLst>
          </p:cNvPr>
          <p:cNvSpPr>
            <a:spLocks noGrp="1"/>
          </p:cNvSpPr>
          <p:nvPr>
            <p:ph type="title"/>
          </p:nvPr>
        </p:nvSpPr>
        <p:spPr>
          <a:xfrm>
            <a:off x="408992" y="234496"/>
            <a:ext cx="10515600" cy="633251"/>
          </a:xfrm>
        </p:spPr>
        <p:txBody>
          <a:bodyPr>
            <a:normAutofit fontScale="90000"/>
          </a:bodyPr>
          <a:lstStyle/>
          <a:p>
            <a:r>
              <a:rPr lang="en-US" dirty="0"/>
              <a:t>Challenges of Reinforcement Learning</a:t>
            </a:r>
            <a:endParaRPr lang="en-IN" dirty="0"/>
          </a:p>
        </p:txBody>
      </p:sp>
      <p:sp>
        <p:nvSpPr>
          <p:cNvPr id="3" name="Content Placeholder 2">
            <a:extLst>
              <a:ext uri="{FF2B5EF4-FFF2-40B4-BE49-F238E27FC236}">
                <a16:creationId xmlns:a16="http://schemas.microsoft.com/office/drawing/2014/main" id="{4228F44C-DAFF-E181-EE12-28FE1435FC03}"/>
              </a:ext>
            </a:extLst>
          </p:cNvPr>
          <p:cNvSpPr>
            <a:spLocks noGrp="1"/>
          </p:cNvSpPr>
          <p:nvPr>
            <p:ph idx="1"/>
          </p:nvPr>
        </p:nvSpPr>
        <p:spPr>
          <a:xfrm>
            <a:off x="670249" y="1135158"/>
            <a:ext cx="10515600" cy="5265641"/>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Reward design </a:t>
            </a:r>
            <a:r>
              <a:rPr lang="en-US" sz="2400" dirty="0">
                <a:latin typeface="Times New Roman" panose="02020603050405020304" pitchFamily="18" charset="0"/>
                <a:cs typeface="Times New Roman" panose="02020603050405020304" pitchFamily="18" charset="0"/>
              </a:rPr>
              <a:t>is a big challenge as in many games, as determining the rewards and its  value is a challenge.  </a:t>
            </a:r>
          </a:p>
          <a:p>
            <a:pPr marL="0" indent="0" algn="just">
              <a:buNone/>
            </a:pP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Absence of a model is a challenge </a:t>
            </a:r>
            <a:r>
              <a:rPr lang="en-US" sz="2400" dirty="0">
                <a:latin typeface="Times New Roman" panose="02020603050405020304" pitchFamily="18" charset="0"/>
                <a:cs typeface="Times New Roman" panose="02020603050405020304" pitchFamily="18" charset="0"/>
              </a:rPr>
              <a:t>– Games like chess have fixed board and rules. But,  many games do not have any fixed environment or rules. There is no underlying model as  well. So, simulation must be done to gather experience.  </a:t>
            </a:r>
          </a:p>
          <a:p>
            <a:pPr marL="0" indent="0" algn="just">
              <a:buNone/>
            </a:pPr>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Partial observability of states </a:t>
            </a:r>
            <a:r>
              <a:rPr lang="en-US" sz="2400" dirty="0">
                <a:latin typeface="Times New Roman" panose="02020603050405020304" pitchFamily="18" charset="0"/>
                <a:cs typeface="Times New Roman" panose="02020603050405020304" pitchFamily="18" charset="0"/>
              </a:rPr>
              <a:t>– Many states are fully observable. Imagine a scenario in a  weather forecasting where the uncertainty or partial observability exists as complete information about the state is simply not available.  </a:t>
            </a:r>
          </a:p>
          <a:p>
            <a:pPr marL="0" indent="0" algn="just">
              <a:buNone/>
            </a:pPr>
            <a:r>
              <a:rPr lang="en-US" sz="24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Time consuming operations </a:t>
            </a:r>
            <a:r>
              <a:rPr lang="en-US" sz="2400" dirty="0">
                <a:latin typeface="Times New Roman" panose="02020603050405020304" pitchFamily="18" charset="0"/>
                <a:cs typeface="Times New Roman" panose="02020603050405020304" pitchFamily="18" charset="0"/>
              </a:rPr>
              <a:t>– More state spaces and possible actions may complicate the  scenarios, resulting in more time consumption.  </a:t>
            </a:r>
          </a:p>
          <a:p>
            <a:pPr marL="0" indent="0" algn="just">
              <a:buNone/>
            </a:pPr>
            <a:r>
              <a:rPr lang="en-US" sz="2400"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Complexity</a:t>
            </a:r>
            <a:r>
              <a:rPr lang="en-US" sz="2400" dirty="0">
                <a:latin typeface="Times New Roman" panose="02020603050405020304" pitchFamily="18" charset="0"/>
                <a:cs typeface="Times New Roman" panose="02020603050405020304" pitchFamily="18" charset="0"/>
              </a:rPr>
              <a:t> – Many games like GO are complicated with much larger board configuration  and many possibilities of actions. So, labelled data is simply not available. This adds more  complexity to the design of reinforcement algorithms.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308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3366</Words>
  <Application>Microsoft Office PowerPoint</Application>
  <PresentationFormat>Widescreen</PresentationFormat>
  <Paragraphs>183</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Times New Roman</vt:lpstr>
      <vt:lpstr>Office Theme</vt:lpstr>
      <vt:lpstr>MODULE - 5</vt:lpstr>
      <vt:lpstr>14.1 OVERVIEW OF REINFORCEMENT LEARNING</vt:lpstr>
      <vt:lpstr>PowerPoint Presentation</vt:lpstr>
      <vt:lpstr>PowerPoint Presentation</vt:lpstr>
      <vt:lpstr>PowerPoint Presentation</vt:lpstr>
      <vt:lpstr>14.2 SCOPE OF REINFORCEMENT LEARNING</vt:lpstr>
      <vt:lpstr>PowerPoint Presentation</vt:lpstr>
      <vt:lpstr>Characteristics of Reinforcement Learning</vt:lpstr>
      <vt:lpstr>Challenges of Reinforcement Learning</vt:lpstr>
      <vt:lpstr>Applications of Reinforcement Learning</vt:lpstr>
      <vt:lpstr>14.3 REINFORCEMENT LEARNING AS MACHINE LEARNING</vt:lpstr>
      <vt:lpstr>PowerPoint Presentation</vt:lpstr>
      <vt:lpstr>PowerPoint Presentation</vt:lpstr>
      <vt:lpstr>PowerPoint Presentation</vt:lpstr>
      <vt:lpstr>14.4 COMPONENTS OF REINFORCEMENT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Markov Decision Process</vt:lpstr>
      <vt:lpstr>PowerPoint Presentation</vt:lpstr>
      <vt:lpstr>Markov Property </vt:lpstr>
      <vt:lpstr>Objective  </vt:lpstr>
      <vt:lpstr>PowerPoint Presentation</vt:lpstr>
      <vt:lpstr>PowerPoint Presentation</vt:lpstr>
      <vt:lpstr>PowerPoint Presentation</vt:lpstr>
      <vt:lpstr>PowerPoint Presentation</vt:lpstr>
      <vt:lpstr>PowerPoint Presentation</vt:lpstr>
      <vt:lpstr>PowerPoint Presentation</vt:lpstr>
      <vt:lpstr>Simple Example </vt:lpstr>
      <vt:lpstr>14.6 MULTI-ARM BANDIT PROBLEM AND REINFORCEMENT  PROBLEM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14.7 MODEL-BASED LEARNING (PASSIVE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14.8 MODEL FREE METHODS</vt:lpstr>
      <vt:lpstr>PowerPoint Presentation</vt:lpstr>
      <vt:lpstr>PowerPoint Presentation</vt:lpstr>
      <vt:lpstr>PowerPoint Presentation</vt:lpstr>
      <vt:lpstr>14.8.2 Temporal Difference Learning</vt:lpstr>
      <vt:lpstr>PowerPoint Presentation</vt:lpstr>
      <vt:lpstr>PowerPoint Presentation</vt:lpstr>
      <vt:lpstr>14.9 Q-LEARNING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SUGUNADEVI C</dc:creator>
  <cp:lastModifiedBy>Nidhi Joshi Parsai</cp:lastModifiedBy>
  <cp:revision>49</cp:revision>
  <dcterms:created xsi:type="dcterms:W3CDTF">2025-04-30T13:14:32Z</dcterms:created>
  <dcterms:modified xsi:type="dcterms:W3CDTF">2026-04-24T03:02:06Z</dcterms:modified>
</cp:coreProperties>
</file>